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Roboto"/>
      <p:regular r:id="rId37"/>
      <p:bold r:id="rId38"/>
      <p:italic r:id="rId39"/>
      <p:boldItalic r:id="rId40"/>
    </p:embeddedFont>
    <p:embeddedFont>
      <p:font typeface="Nunit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20" Type="http://schemas.openxmlformats.org/officeDocument/2006/relationships/slide" Target="slides/slide15.xml"/><Relationship Id="rId42" Type="http://schemas.openxmlformats.org/officeDocument/2006/relationships/font" Target="fonts/Nunito-bold.fntdata"/><Relationship Id="rId41" Type="http://schemas.openxmlformats.org/officeDocument/2006/relationships/font" Target="fonts/Nunito-regular.fntdata"/><Relationship Id="rId22" Type="http://schemas.openxmlformats.org/officeDocument/2006/relationships/slide" Target="slides/slide17.xml"/><Relationship Id="rId44" Type="http://schemas.openxmlformats.org/officeDocument/2006/relationships/font" Target="fonts/Nunito-boldItalic.fntdata"/><Relationship Id="rId21" Type="http://schemas.openxmlformats.org/officeDocument/2006/relationships/slide" Target="slides/slide16.xml"/><Relationship Id="rId43" Type="http://schemas.openxmlformats.org/officeDocument/2006/relationships/font" Target="fonts/Nunito-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italic.fntdata"/><Relationship Id="rId16" Type="http://schemas.openxmlformats.org/officeDocument/2006/relationships/slide" Target="slides/slide11.xml"/><Relationship Id="rId38" Type="http://schemas.openxmlformats.org/officeDocument/2006/relationships/font" Target="fonts/Robo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a1616ab0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a1616ab0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a1616ab0a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a1616ab0a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a1616ab0a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a1616ab0a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a1616ab0a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a1616ab0a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a1616ab0a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a1616ab0a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a1616ab0a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a1616ab0a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a1616ab0a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a1616ab0a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a1616ab0a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a1616ab0a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a1616ab0a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a1616ab0a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ec7de73093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ec7de73093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a014d777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a014d777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ec7de73093_1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ec7de73093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a24ae7bd35_4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g2a24ae7bd35_4_9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a24ae7bd35_4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g2a24ae7bd35_4_9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a24ae7bd35_4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g2a24ae7bd35_4_10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a24ae7bd35_4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g2a24ae7bd35_4_1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a24ae7bd35_4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2a24ae7bd35_4_1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a24ae7bd35_4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g2a24ae7bd35_4_1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a24ae7bd35_4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g2a24ae7bd35_4_1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a24ae7bd35_4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g2a24ae7bd35_4_1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a24ae7bd35_4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g2a24ae7bd35_4_1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a01198aa44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a01198aa44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ec7de7309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g1ec7de73093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a24ae7bd35_4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g2a24ae7bd35_4_1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a24ae7bd3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a24ae7bd3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a24ae7bd35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a24ae7bd35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a24ae7bd3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a24ae7bd3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a24ae7bd35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a24ae7bd35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features are guest-facing as they require </a:t>
            </a:r>
            <a:r>
              <a:rPr lang="en"/>
              <a:t>initial</a:t>
            </a:r>
            <a:r>
              <a:rPr lang="en"/>
              <a:t> human interaction to begin performance. Devices like Amazon Alexa are examples of guest-facing technologies.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a24ae7bd35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a24ae7bd35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rgbClr val="233A44"/>
                </a:solidFill>
                <a:latin typeface="Calibri"/>
                <a:ea typeface="Calibri"/>
                <a:cs typeface="Calibri"/>
                <a:sym typeface="Calibri"/>
              </a:rPr>
              <a:t>This version of Alexa allows guests to request services, control room features, and access information. Hotels can customize Alexa for specific properties and utilize guest data for improved interactions. Future plans include guest account integration and personalized recommendations. There are concerns about privacy implications and the need for educating guests about data usage.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a24ae7bd35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a24ae7bd35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33A44"/>
                </a:solidFill>
                <a:latin typeface="Calibri"/>
                <a:ea typeface="Calibri"/>
                <a:cs typeface="Calibri"/>
                <a:sym typeface="Calibri"/>
              </a:rPr>
              <a:t>These rooms, initially available in InterContinental Beijing Sanlitun and InterContinental Guangzhou Exhibition Centre, feature Baidu's DuerOS Platform, integrating AI for voice-controlled experiences.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www.youtube.com/watch?v=ydIFH1q2NHw" TargetMode="External"/><Relationship Id="rId4" Type="http://schemas.openxmlformats.org/officeDocument/2006/relationships/image" Target="../media/image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5.png"/><Relationship Id="rId4" Type="http://schemas.openxmlformats.org/officeDocument/2006/relationships/hyperlink" Target="https://www.quoality.com/blogs/digital-concierge-revolutionizing-the-hospitality-industry" TargetMode="External"/><Relationship Id="rId5" Type="http://schemas.openxmlformats.org/officeDocument/2006/relationships/hyperlink" Target="https://www.reviewjournal.com/business/casinos-gaming/amazon-announces-version-of-alexa-for-hotels/" TargetMode="External"/><Relationship Id="rId6" Type="http://schemas.openxmlformats.org/officeDocument/2006/relationships/hyperlink" Target="https://www.ihgplc.com/en/news-and-media/news-releases/2018/intercontinental-hotels-and-resorts-launches-artificial-intelligence-rooms-in-greater-china"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Hotel Digital </a:t>
            </a:r>
            <a:r>
              <a:rPr lang="en"/>
              <a:t>Concierge</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fontScale="92500"/>
          </a:bodyPr>
          <a:lstStyle/>
          <a:p>
            <a:pPr indent="0" lvl="0" marL="0" rtl="0" algn="ctr">
              <a:spcBef>
                <a:spcPts val="0"/>
              </a:spcBef>
              <a:spcAft>
                <a:spcPts val="0"/>
              </a:spcAft>
              <a:buNone/>
            </a:pPr>
            <a:r>
              <a:rPr lang="en"/>
              <a:t>Brian Maina, Corey McPherson, Christine Olukere, Baris Senyurt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AI Luggage services</a:t>
            </a:r>
            <a:endParaRPr/>
          </a:p>
        </p:txBody>
      </p:sp>
      <p:sp>
        <p:nvSpPr>
          <p:cNvPr id="194" name="Google Shape;194;p2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lnSpc>
                <a:spcPct val="200000"/>
              </a:lnSpc>
              <a:spcBef>
                <a:spcPts val="0"/>
              </a:spcBef>
              <a:spcAft>
                <a:spcPts val="0"/>
              </a:spcAft>
              <a:buSzPts val="1300"/>
              <a:buChar char="●"/>
            </a:pPr>
            <a:r>
              <a:rPr lang="en"/>
              <a:t>A type of guest facing AI that can be </a:t>
            </a:r>
            <a:r>
              <a:rPr lang="en"/>
              <a:t>implemented</a:t>
            </a:r>
            <a:r>
              <a:rPr lang="en"/>
              <a:t> in Hotels</a:t>
            </a:r>
            <a:endParaRPr/>
          </a:p>
          <a:p>
            <a:pPr indent="-311150" lvl="0" marL="457200" rtl="0" algn="l">
              <a:lnSpc>
                <a:spcPct val="200000"/>
              </a:lnSpc>
              <a:spcBef>
                <a:spcPts val="0"/>
              </a:spcBef>
              <a:spcAft>
                <a:spcPts val="0"/>
              </a:spcAft>
              <a:buSzPts val="1300"/>
              <a:buChar char="●"/>
            </a:pPr>
            <a:r>
              <a:rPr lang="en"/>
              <a:t>Guests would </a:t>
            </a:r>
            <a:r>
              <a:rPr lang="en"/>
              <a:t>receive</a:t>
            </a:r>
            <a:r>
              <a:rPr lang="en"/>
              <a:t> the help of AI robots that would be able to help them with luggage</a:t>
            </a:r>
            <a:endParaRPr/>
          </a:p>
          <a:p>
            <a:pPr indent="-311150" lvl="0" marL="457200" rtl="0" algn="l">
              <a:lnSpc>
                <a:spcPct val="200000"/>
              </a:lnSpc>
              <a:spcBef>
                <a:spcPts val="0"/>
              </a:spcBef>
              <a:spcAft>
                <a:spcPts val="0"/>
              </a:spcAft>
              <a:buSzPts val="1300"/>
              <a:buChar char="●"/>
            </a:pPr>
            <a:r>
              <a:rPr lang="en"/>
              <a:t>This robot should be capable of lifting enough weight to handle most luggage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Key Features</a:t>
            </a:r>
            <a:endParaRPr/>
          </a:p>
        </p:txBody>
      </p:sp>
      <p:sp>
        <p:nvSpPr>
          <p:cNvPr id="200" name="Google Shape;200;p23"/>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lnSpc>
                <a:spcPct val="200000"/>
              </a:lnSpc>
              <a:spcBef>
                <a:spcPts val="0"/>
              </a:spcBef>
              <a:spcAft>
                <a:spcPts val="0"/>
              </a:spcAft>
              <a:buSzPts val="1300"/>
              <a:buChar char="●"/>
            </a:pPr>
            <a:r>
              <a:rPr lang="en"/>
              <a:t>Would Welcome guests with a message</a:t>
            </a:r>
            <a:endParaRPr/>
          </a:p>
          <a:p>
            <a:pPr indent="-311150" lvl="0" marL="457200" rtl="0" algn="l">
              <a:lnSpc>
                <a:spcPct val="200000"/>
              </a:lnSpc>
              <a:spcBef>
                <a:spcPts val="0"/>
              </a:spcBef>
              <a:spcAft>
                <a:spcPts val="0"/>
              </a:spcAft>
              <a:buSzPts val="1300"/>
              <a:buChar char="●"/>
            </a:pPr>
            <a:r>
              <a:rPr lang="en"/>
              <a:t>Would be easy and </a:t>
            </a:r>
            <a:r>
              <a:rPr lang="en"/>
              <a:t>seamless</a:t>
            </a:r>
            <a:r>
              <a:rPr lang="en"/>
              <a:t> for the guests to use</a:t>
            </a:r>
            <a:endParaRPr/>
          </a:p>
          <a:p>
            <a:pPr indent="-311150" lvl="0" marL="457200" rtl="0" algn="l">
              <a:lnSpc>
                <a:spcPct val="200000"/>
              </a:lnSpc>
              <a:spcBef>
                <a:spcPts val="0"/>
              </a:spcBef>
              <a:spcAft>
                <a:spcPts val="0"/>
              </a:spcAft>
              <a:buSzPts val="1300"/>
              <a:buChar char="●"/>
            </a:pPr>
            <a:r>
              <a:rPr lang="en"/>
              <a:t>Would work with other systems in the hotel</a:t>
            </a:r>
            <a:endParaRPr/>
          </a:p>
          <a:p>
            <a:pPr indent="-311150" lvl="0" marL="457200" rtl="0" algn="l">
              <a:lnSpc>
                <a:spcPct val="200000"/>
              </a:lnSpc>
              <a:spcBef>
                <a:spcPts val="0"/>
              </a:spcBef>
              <a:spcAft>
                <a:spcPts val="0"/>
              </a:spcAft>
              <a:buSzPts val="1300"/>
              <a:buChar char="●"/>
            </a:pPr>
            <a:r>
              <a:rPr lang="en"/>
              <a:t>Streamlined for best possible guest communication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Key Features (cont.)</a:t>
            </a:r>
            <a:endParaRPr/>
          </a:p>
        </p:txBody>
      </p:sp>
      <p:sp>
        <p:nvSpPr>
          <p:cNvPr id="206" name="Google Shape;206;p2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lnSpc>
                <a:spcPct val="200000"/>
              </a:lnSpc>
              <a:spcBef>
                <a:spcPts val="0"/>
              </a:spcBef>
              <a:spcAft>
                <a:spcPts val="0"/>
              </a:spcAft>
              <a:buSzPts val="1300"/>
              <a:buChar char="●"/>
            </a:pPr>
            <a:r>
              <a:rPr lang="en"/>
              <a:t>An automated luggage tagging process</a:t>
            </a:r>
            <a:endParaRPr/>
          </a:p>
          <a:p>
            <a:pPr indent="-311150" lvl="0" marL="457200" rtl="0" algn="l">
              <a:lnSpc>
                <a:spcPct val="200000"/>
              </a:lnSpc>
              <a:spcBef>
                <a:spcPts val="0"/>
              </a:spcBef>
              <a:spcAft>
                <a:spcPts val="0"/>
              </a:spcAft>
              <a:buSzPts val="1300"/>
              <a:buChar char="●"/>
            </a:pPr>
            <a:r>
              <a:rPr lang="en"/>
              <a:t>Uses RFID technology to accurately identify luggage</a:t>
            </a:r>
            <a:endParaRPr/>
          </a:p>
          <a:p>
            <a:pPr indent="-311150" lvl="0" marL="457200" rtl="0" algn="l">
              <a:lnSpc>
                <a:spcPct val="200000"/>
              </a:lnSpc>
              <a:spcBef>
                <a:spcPts val="0"/>
              </a:spcBef>
              <a:spcAft>
                <a:spcPts val="0"/>
              </a:spcAft>
              <a:buSzPts val="1300"/>
              <a:buChar char="●"/>
            </a:pPr>
            <a:r>
              <a:rPr lang="en"/>
              <a:t>Would be capable of providing hotel guests with real time updates</a:t>
            </a:r>
            <a:endParaRPr/>
          </a:p>
          <a:p>
            <a:pPr indent="0" lvl="0" marL="457200" rtl="0" algn="l">
              <a:lnSpc>
                <a:spcPct val="200000"/>
              </a:lnSpc>
              <a:spcBef>
                <a:spcPts val="120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Managing Luggage</a:t>
            </a:r>
            <a:endParaRPr/>
          </a:p>
        </p:txBody>
      </p:sp>
      <p:sp>
        <p:nvSpPr>
          <p:cNvPr id="212" name="Google Shape;212;p2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lnSpc>
                <a:spcPct val="200000"/>
              </a:lnSpc>
              <a:spcBef>
                <a:spcPts val="0"/>
              </a:spcBef>
              <a:spcAft>
                <a:spcPts val="0"/>
              </a:spcAft>
              <a:buSzPts val="1300"/>
              <a:buChar char="●"/>
            </a:pPr>
            <a:r>
              <a:rPr lang="en"/>
              <a:t>Mobile app would provide guests all the tools to monitor luggage</a:t>
            </a:r>
            <a:endParaRPr/>
          </a:p>
          <a:p>
            <a:pPr indent="-311150" lvl="0" marL="457200" rtl="0" algn="l">
              <a:lnSpc>
                <a:spcPct val="200000"/>
              </a:lnSpc>
              <a:spcBef>
                <a:spcPts val="0"/>
              </a:spcBef>
              <a:spcAft>
                <a:spcPts val="0"/>
              </a:spcAft>
              <a:buSzPts val="1300"/>
              <a:buChar char="●"/>
            </a:pPr>
            <a:r>
              <a:rPr lang="en"/>
              <a:t>Guests would be notified whereabouts of the luggage</a:t>
            </a:r>
            <a:endParaRPr/>
          </a:p>
          <a:p>
            <a:pPr indent="-311150" lvl="0" marL="457200" rtl="0" algn="l">
              <a:lnSpc>
                <a:spcPct val="200000"/>
              </a:lnSpc>
              <a:spcBef>
                <a:spcPts val="0"/>
              </a:spcBef>
              <a:spcAft>
                <a:spcPts val="0"/>
              </a:spcAft>
              <a:buSzPts val="1300"/>
              <a:buChar char="●"/>
            </a:pPr>
            <a:r>
              <a:rPr lang="en"/>
              <a:t>App would allow guests to pay for this service on the </a:t>
            </a:r>
            <a:r>
              <a:rPr lang="en"/>
              <a:t>mobile</a:t>
            </a:r>
            <a:r>
              <a:rPr lang="en"/>
              <a:t> app and should be </a:t>
            </a:r>
            <a:r>
              <a:rPr lang="en"/>
              <a:t>able</a:t>
            </a:r>
            <a:r>
              <a:rPr lang="en"/>
              <a:t> to manage and plan all of their luggage </a:t>
            </a:r>
            <a:r>
              <a:rPr lang="en"/>
              <a:t>seamlessly before and after checkout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Real life Examples</a:t>
            </a:r>
            <a:endParaRPr/>
          </a:p>
        </p:txBody>
      </p:sp>
      <p:sp>
        <p:nvSpPr>
          <p:cNvPr id="218" name="Google Shape;218;p26"/>
          <p:cNvSpPr txBox="1"/>
          <p:nvPr>
            <p:ph idx="1" type="body"/>
          </p:nvPr>
        </p:nvSpPr>
        <p:spPr>
          <a:xfrm>
            <a:off x="819150" y="1800200"/>
            <a:ext cx="7505700" cy="2638500"/>
          </a:xfrm>
          <a:prstGeom prst="rect">
            <a:avLst/>
          </a:prstGeom>
        </p:spPr>
        <p:txBody>
          <a:bodyPr anchorCtr="0" anchor="t" bIns="91425" lIns="91425" spcFirstLastPara="1" rIns="91425" wrap="square" tIns="91425">
            <a:normAutofit fontScale="47500" lnSpcReduction="20000"/>
          </a:bodyPr>
          <a:lstStyle/>
          <a:p>
            <a:pPr indent="-311546" lvl="0" marL="457200" rtl="0" algn="l">
              <a:lnSpc>
                <a:spcPct val="200000"/>
              </a:lnSpc>
              <a:spcBef>
                <a:spcPts val="0"/>
              </a:spcBef>
              <a:spcAft>
                <a:spcPts val="0"/>
              </a:spcAft>
              <a:buSzPct val="100000"/>
              <a:buChar char="●"/>
            </a:pPr>
            <a:r>
              <a:rPr lang="en" sz="2750"/>
              <a:t>Yotel, a hotel in NY uses an AI robot to help guests manage their luggage with storage before and after checkout</a:t>
            </a:r>
            <a:endParaRPr sz="2750"/>
          </a:p>
          <a:p>
            <a:pPr indent="-311546" lvl="0" marL="457200" rtl="0" algn="l">
              <a:lnSpc>
                <a:spcPct val="200000"/>
              </a:lnSpc>
              <a:spcBef>
                <a:spcPts val="0"/>
              </a:spcBef>
              <a:spcAft>
                <a:spcPts val="0"/>
              </a:spcAft>
              <a:buSzPct val="100000"/>
              <a:buChar char="●"/>
            </a:pPr>
            <a:r>
              <a:rPr lang="en" sz="2750"/>
              <a:t>Can lift 500 lbs of luggage and handles on average 300 bags on a daily basis</a:t>
            </a:r>
            <a:endParaRPr sz="2750"/>
          </a:p>
          <a:p>
            <a:pPr indent="-311546" lvl="0" marL="457200" rtl="0" algn="l">
              <a:lnSpc>
                <a:spcPct val="200000"/>
              </a:lnSpc>
              <a:spcBef>
                <a:spcPts val="0"/>
              </a:spcBef>
              <a:spcAft>
                <a:spcPts val="0"/>
              </a:spcAft>
              <a:buSzPct val="100000"/>
              <a:buChar char="●"/>
            </a:pPr>
            <a:r>
              <a:rPr lang="en" sz="2750"/>
              <a:t>Guests take their bags to their own rooms</a:t>
            </a:r>
            <a:endParaRPr sz="2750"/>
          </a:p>
          <a:p>
            <a:pPr indent="-311546" lvl="0" marL="457200" rtl="0" algn="l">
              <a:lnSpc>
                <a:spcPct val="200000"/>
              </a:lnSpc>
              <a:spcBef>
                <a:spcPts val="0"/>
              </a:spcBef>
              <a:spcAft>
                <a:spcPts val="0"/>
              </a:spcAft>
              <a:buSzPct val="100000"/>
              <a:buChar char="●"/>
            </a:pPr>
            <a:r>
              <a:rPr lang="en" sz="2750"/>
              <a:t>Yotel uses a kiosk system for guests to check-in</a:t>
            </a:r>
            <a:endParaRPr sz="2750"/>
          </a:p>
          <a:p>
            <a:pPr indent="-311546" lvl="0" marL="457200" rtl="0" algn="l">
              <a:lnSpc>
                <a:spcPct val="200000"/>
              </a:lnSpc>
              <a:spcBef>
                <a:spcPts val="0"/>
              </a:spcBef>
              <a:spcAft>
                <a:spcPts val="0"/>
              </a:spcAft>
              <a:buSzPct val="100000"/>
              <a:buChar char="●"/>
            </a:pPr>
            <a:r>
              <a:rPr lang="en" sz="2750"/>
              <a:t>95% of guests prefer the AI luggage system over hotel staff</a:t>
            </a:r>
            <a:endParaRPr sz="2750"/>
          </a:p>
          <a:p>
            <a:pPr indent="0" lvl="0" marL="914400" rtl="0" algn="l">
              <a:spcBef>
                <a:spcPts val="120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24" name="Google Shape;224;p27"/>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5" name="Google Shape;225;p27"/>
          <p:cNvPicPr preferRelativeResize="0"/>
          <p:nvPr/>
        </p:nvPicPr>
        <p:blipFill>
          <a:blip r:embed="rId3">
            <a:alphaModFix/>
          </a:blip>
          <a:stretch>
            <a:fillRect/>
          </a:stretch>
        </p:blipFill>
        <p:spPr>
          <a:xfrm>
            <a:off x="1332925" y="563987"/>
            <a:ext cx="6018619" cy="4015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31" name="Google Shape;231;p2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2" name="Google Shape;232;p28"/>
          <p:cNvPicPr preferRelativeResize="0"/>
          <p:nvPr/>
        </p:nvPicPr>
        <p:blipFill>
          <a:blip r:embed="rId3">
            <a:alphaModFix/>
          </a:blip>
          <a:stretch>
            <a:fillRect/>
          </a:stretch>
        </p:blipFill>
        <p:spPr>
          <a:xfrm>
            <a:off x="1490675" y="496025"/>
            <a:ext cx="5713277" cy="42849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Guest Satisfaction</a:t>
            </a:r>
            <a:endParaRPr/>
          </a:p>
        </p:txBody>
      </p:sp>
      <p:sp>
        <p:nvSpPr>
          <p:cNvPr id="238" name="Google Shape;238;p29"/>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lnSpc>
                <a:spcPct val="200000"/>
              </a:lnSpc>
              <a:spcBef>
                <a:spcPts val="0"/>
              </a:spcBef>
              <a:spcAft>
                <a:spcPts val="0"/>
              </a:spcAft>
              <a:buSzPts val="1300"/>
              <a:buChar char="●"/>
            </a:pPr>
            <a:r>
              <a:rPr lang="en"/>
              <a:t>Saved time for guests and hotel staff</a:t>
            </a:r>
            <a:endParaRPr/>
          </a:p>
          <a:p>
            <a:pPr indent="-311150" lvl="0" marL="457200" rtl="0" algn="l">
              <a:lnSpc>
                <a:spcPct val="200000"/>
              </a:lnSpc>
              <a:spcBef>
                <a:spcPts val="0"/>
              </a:spcBef>
              <a:spcAft>
                <a:spcPts val="0"/>
              </a:spcAft>
              <a:buSzPts val="1300"/>
              <a:buChar char="●"/>
            </a:pPr>
            <a:r>
              <a:rPr lang="en"/>
              <a:t>A more </a:t>
            </a:r>
            <a:r>
              <a:rPr lang="en"/>
              <a:t>positive</a:t>
            </a:r>
            <a:r>
              <a:rPr lang="en"/>
              <a:t> </a:t>
            </a:r>
            <a:r>
              <a:rPr lang="en"/>
              <a:t>impact on guest satisfaction (95% of customers prefer this service)</a:t>
            </a:r>
            <a:endParaRPr/>
          </a:p>
          <a:p>
            <a:pPr indent="-311150" lvl="0" marL="457200" rtl="0" algn="l">
              <a:lnSpc>
                <a:spcPct val="200000"/>
              </a:lnSpc>
              <a:spcBef>
                <a:spcPts val="0"/>
              </a:spcBef>
              <a:spcAft>
                <a:spcPts val="0"/>
              </a:spcAft>
              <a:buSzPts val="1300"/>
              <a:buChar char="●"/>
            </a:pPr>
            <a:r>
              <a:rPr lang="en"/>
              <a:t>Future proof with more enhancements and expandable for maximum customer satisfaction</a:t>
            </a:r>
            <a:endParaRPr/>
          </a:p>
          <a:p>
            <a:pPr indent="-311150" lvl="0" marL="457200" rtl="0" algn="l">
              <a:lnSpc>
                <a:spcPct val="200000"/>
              </a:lnSpc>
              <a:spcBef>
                <a:spcPts val="0"/>
              </a:spcBef>
              <a:spcAft>
                <a:spcPts val="0"/>
              </a:spcAft>
              <a:buSzPts val="1300"/>
              <a:buChar char="●"/>
            </a:pPr>
            <a:r>
              <a:rPr lang="en"/>
              <a:t>Affordable luxury service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Benefits of AI luggage Service</a:t>
            </a:r>
            <a:endParaRPr/>
          </a:p>
        </p:txBody>
      </p:sp>
      <p:sp>
        <p:nvSpPr>
          <p:cNvPr id="244" name="Google Shape;244;p30"/>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lnSpc>
                <a:spcPct val="200000"/>
              </a:lnSpc>
              <a:spcBef>
                <a:spcPts val="0"/>
              </a:spcBef>
              <a:spcAft>
                <a:spcPts val="0"/>
              </a:spcAft>
              <a:buSzPts val="1300"/>
              <a:buChar char="●"/>
            </a:pPr>
            <a:r>
              <a:rPr lang="en"/>
              <a:t>Can Cost-effective solution for a highly desirable service that would replace staff</a:t>
            </a:r>
            <a:endParaRPr/>
          </a:p>
          <a:p>
            <a:pPr indent="-311150" lvl="0" marL="457200" rtl="0" algn="l">
              <a:lnSpc>
                <a:spcPct val="200000"/>
              </a:lnSpc>
              <a:spcBef>
                <a:spcPts val="0"/>
              </a:spcBef>
              <a:spcAft>
                <a:spcPts val="0"/>
              </a:spcAft>
              <a:buSzPts val="1300"/>
              <a:buChar char="●"/>
            </a:pPr>
            <a:r>
              <a:rPr lang="en"/>
              <a:t>Fairly simple to implement</a:t>
            </a:r>
            <a:endParaRPr/>
          </a:p>
          <a:p>
            <a:pPr indent="-311150" lvl="0" marL="457200" rtl="0" algn="l">
              <a:lnSpc>
                <a:spcPct val="200000"/>
              </a:lnSpc>
              <a:spcBef>
                <a:spcPts val="0"/>
              </a:spcBef>
              <a:spcAft>
                <a:spcPts val="0"/>
              </a:spcAft>
              <a:buSzPts val="1300"/>
              <a:buChar char="●"/>
            </a:pPr>
            <a:r>
              <a:rPr lang="en"/>
              <a:t>Can eliminate human error when handling personal luggage for guests</a:t>
            </a:r>
            <a:endParaRPr/>
          </a:p>
          <a:p>
            <a:pPr indent="0" lvl="0" marL="457200" rtl="0" algn="l">
              <a:spcBef>
                <a:spcPts val="1200"/>
              </a:spcBef>
              <a:spcAft>
                <a:spcPts val="1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1"/>
          <p:cNvSpPr txBox="1"/>
          <p:nvPr>
            <p:ph type="title"/>
          </p:nvPr>
        </p:nvSpPr>
        <p:spPr>
          <a:xfrm>
            <a:off x="819150" y="444550"/>
            <a:ext cx="7505700" cy="954600"/>
          </a:xfrm>
          <a:prstGeom prst="rect">
            <a:avLst/>
          </a:prstGeom>
        </p:spPr>
        <p:txBody>
          <a:bodyPr anchorCtr="0" anchor="t" bIns="91425" lIns="91425" spcFirstLastPara="1" rIns="91425" wrap="square" tIns="91425">
            <a:normAutofit fontScale="90000"/>
          </a:bodyPr>
          <a:lstStyle/>
          <a:p>
            <a:pPr indent="0" lvl="0" marL="0" rtl="0" algn="l">
              <a:lnSpc>
                <a:spcPct val="119990"/>
              </a:lnSpc>
              <a:spcBef>
                <a:spcPts val="0"/>
              </a:spcBef>
              <a:spcAft>
                <a:spcPts val="0"/>
              </a:spcAft>
              <a:buClr>
                <a:srgbClr val="000000"/>
              </a:buClr>
              <a:buFont typeface="Arial"/>
              <a:buNone/>
            </a:pPr>
            <a:r>
              <a:rPr lang="en" sz="3300"/>
              <a:t>AI integration in guest check in/check out systems</a:t>
            </a:r>
            <a:endParaRPr sz="3300"/>
          </a:p>
          <a:p>
            <a:pPr indent="0" lvl="0" marL="0" rtl="0" algn="l">
              <a:spcBef>
                <a:spcPts val="0"/>
              </a:spcBef>
              <a:spcAft>
                <a:spcPts val="0"/>
              </a:spcAft>
              <a:buNone/>
            </a:pPr>
            <a:r>
              <a:t/>
            </a:r>
            <a:endParaRPr/>
          </a:p>
        </p:txBody>
      </p:sp>
      <p:sp>
        <p:nvSpPr>
          <p:cNvPr id="250" name="Google Shape;250;p31"/>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0"/>
              </a:spcAft>
              <a:buNone/>
            </a:pPr>
            <a:r>
              <a:rPr lang="en">
                <a:solidFill>
                  <a:srgbClr val="0B4236"/>
                </a:solidFill>
                <a:latin typeface="Arial"/>
                <a:ea typeface="Arial"/>
                <a:cs typeface="Arial"/>
                <a:sym typeface="Arial"/>
              </a:rPr>
              <a:t>We analysed the findings of two studies that measured the positive feedback </a:t>
            </a:r>
            <a:endParaRPr sz="700">
              <a:solidFill>
                <a:srgbClr val="000000"/>
              </a:solidFill>
              <a:latin typeface="Arial"/>
              <a:ea typeface="Arial"/>
              <a:cs typeface="Arial"/>
              <a:sym typeface="Arial"/>
            </a:endParaRPr>
          </a:p>
          <a:p>
            <a:pPr indent="0" lvl="0" marL="0" rtl="0" algn="ctr">
              <a:lnSpc>
                <a:spcPct val="150000"/>
              </a:lnSpc>
              <a:spcBef>
                <a:spcPts val="0"/>
              </a:spcBef>
              <a:spcAft>
                <a:spcPts val="0"/>
              </a:spcAft>
              <a:buClr>
                <a:srgbClr val="000000"/>
              </a:buClr>
              <a:buFont typeface="Arial"/>
              <a:buNone/>
            </a:pPr>
            <a:r>
              <a:rPr lang="en">
                <a:solidFill>
                  <a:srgbClr val="0B4236"/>
                </a:solidFill>
                <a:latin typeface="Arial"/>
                <a:ea typeface="Arial"/>
                <a:cs typeface="Arial"/>
                <a:sym typeface="Arial"/>
              </a:rPr>
              <a:t>of guest facing AI systems during the COVID-19 pandemic in Singapore. The first study used different methods of analysis (TAM, Privacy Calculus Theory, and Personal Innovativeness) while the article by Chang et al. offers real-world guest feedback on automatic check-in/out systems in Singapore.</a:t>
            </a:r>
            <a:endParaRPr sz="7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a </a:t>
            </a:r>
            <a:r>
              <a:rPr lang="en"/>
              <a:t>Hotel</a:t>
            </a:r>
            <a:r>
              <a:rPr lang="en"/>
              <a:t> </a:t>
            </a:r>
            <a:r>
              <a:rPr lang="en"/>
              <a:t>Digital Concierge</a:t>
            </a:r>
            <a:endParaRPr/>
          </a:p>
        </p:txBody>
      </p:sp>
      <p:sp>
        <p:nvSpPr>
          <p:cNvPr id="135" name="Google Shape;135;p14"/>
          <p:cNvSpPr txBox="1"/>
          <p:nvPr>
            <p:ph idx="1" type="body"/>
          </p:nvPr>
        </p:nvSpPr>
        <p:spPr>
          <a:xfrm>
            <a:off x="984925" y="1723625"/>
            <a:ext cx="3099300" cy="3009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2000">
                <a:solidFill>
                  <a:srgbClr val="404040"/>
                </a:solidFill>
                <a:highlight>
                  <a:srgbClr val="FFFFFF"/>
                </a:highlight>
                <a:latin typeface="Times New Roman"/>
                <a:ea typeface="Times New Roman"/>
                <a:cs typeface="Times New Roman"/>
                <a:sym typeface="Times New Roman"/>
              </a:rPr>
              <a:t>A software application designed to help hotel guests with various needs and tasks while taking pressure off front desk staff</a:t>
            </a:r>
            <a:endParaRPr sz="2000">
              <a:solidFill>
                <a:srgbClr val="404040"/>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rPr lang="en" sz="2000">
                <a:solidFill>
                  <a:srgbClr val="404040"/>
                </a:solidFill>
                <a:highlight>
                  <a:srgbClr val="FFFFFF"/>
                </a:highlight>
                <a:latin typeface="Times New Roman"/>
                <a:ea typeface="Times New Roman"/>
                <a:cs typeface="Times New Roman"/>
                <a:sym typeface="Times New Roman"/>
              </a:rPr>
              <a:t>D</a:t>
            </a:r>
            <a:r>
              <a:rPr lang="en" sz="2000">
                <a:solidFill>
                  <a:srgbClr val="404040"/>
                </a:solidFill>
                <a:highlight>
                  <a:srgbClr val="FFFFFF"/>
                </a:highlight>
                <a:latin typeface="Times New Roman"/>
                <a:ea typeface="Times New Roman"/>
                <a:cs typeface="Times New Roman"/>
                <a:sym typeface="Times New Roman"/>
              </a:rPr>
              <a:t>igital</a:t>
            </a:r>
            <a:r>
              <a:rPr lang="en" sz="2000">
                <a:solidFill>
                  <a:srgbClr val="404040"/>
                </a:solidFill>
                <a:highlight>
                  <a:srgbClr val="FFFFFF"/>
                </a:highlight>
                <a:latin typeface="Times New Roman"/>
                <a:ea typeface="Times New Roman"/>
                <a:cs typeface="Times New Roman"/>
                <a:sym typeface="Times New Roman"/>
              </a:rPr>
              <a:t> </a:t>
            </a:r>
            <a:r>
              <a:rPr lang="en" sz="2000">
                <a:solidFill>
                  <a:srgbClr val="404040"/>
                </a:solidFill>
                <a:highlight>
                  <a:srgbClr val="FFFFFF"/>
                </a:highlight>
                <a:latin typeface="Times New Roman"/>
                <a:ea typeface="Times New Roman"/>
                <a:cs typeface="Times New Roman"/>
                <a:sym typeface="Times New Roman"/>
              </a:rPr>
              <a:t>concierges</a:t>
            </a:r>
            <a:r>
              <a:rPr lang="en" sz="2000">
                <a:solidFill>
                  <a:srgbClr val="404040"/>
                </a:solidFill>
                <a:highlight>
                  <a:srgbClr val="FFFFFF"/>
                </a:highlight>
                <a:latin typeface="Times New Roman"/>
                <a:ea typeface="Times New Roman"/>
                <a:cs typeface="Times New Roman"/>
                <a:sym typeface="Times New Roman"/>
              </a:rPr>
              <a:t> are </a:t>
            </a:r>
            <a:r>
              <a:rPr lang="en" sz="2000">
                <a:solidFill>
                  <a:srgbClr val="404040"/>
                </a:solidFill>
                <a:highlight>
                  <a:srgbClr val="FFFFFF"/>
                </a:highlight>
                <a:latin typeface="Times New Roman"/>
                <a:ea typeface="Times New Roman"/>
                <a:cs typeface="Times New Roman"/>
                <a:sym typeface="Times New Roman"/>
              </a:rPr>
              <a:t>increasingly</a:t>
            </a:r>
            <a:r>
              <a:rPr lang="en" sz="2000">
                <a:solidFill>
                  <a:srgbClr val="404040"/>
                </a:solidFill>
                <a:highlight>
                  <a:srgbClr val="FFFFFF"/>
                </a:highlight>
                <a:latin typeface="Times New Roman"/>
                <a:ea typeface="Times New Roman"/>
                <a:cs typeface="Times New Roman"/>
                <a:sym typeface="Times New Roman"/>
              </a:rPr>
              <a:t> being integrated with AI</a:t>
            </a:r>
            <a:endParaRPr sz="2000">
              <a:solidFill>
                <a:srgbClr val="404040"/>
              </a:solidFill>
              <a:highlight>
                <a:srgbClr val="FFFFFF"/>
              </a:highlight>
              <a:latin typeface="Times New Roman"/>
              <a:ea typeface="Times New Roman"/>
              <a:cs typeface="Times New Roman"/>
              <a:sym typeface="Times New Roman"/>
            </a:endParaRPr>
          </a:p>
          <a:p>
            <a:pPr indent="0" lvl="0" marL="0" rtl="0" algn="l">
              <a:spcBef>
                <a:spcPts val="1200"/>
              </a:spcBef>
              <a:spcAft>
                <a:spcPts val="1200"/>
              </a:spcAft>
              <a:buNone/>
            </a:pPr>
            <a:r>
              <a:t/>
            </a:r>
            <a:endParaRPr sz="1200">
              <a:latin typeface="Times New Roman"/>
              <a:ea typeface="Times New Roman"/>
              <a:cs typeface="Times New Roman"/>
              <a:sym typeface="Times New Roman"/>
            </a:endParaRPr>
          </a:p>
        </p:txBody>
      </p:sp>
      <p:pic>
        <p:nvPicPr>
          <p:cNvPr id="136" name="Google Shape;136;p14"/>
          <p:cNvPicPr preferRelativeResize="0"/>
          <p:nvPr/>
        </p:nvPicPr>
        <p:blipFill>
          <a:blip r:embed="rId3">
            <a:alphaModFix/>
          </a:blip>
          <a:stretch>
            <a:fillRect/>
          </a:stretch>
        </p:blipFill>
        <p:spPr>
          <a:xfrm>
            <a:off x="5700350" y="1800200"/>
            <a:ext cx="2390775" cy="1914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Video explaining TAM</a:t>
            </a:r>
            <a:endParaRPr/>
          </a:p>
        </p:txBody>
      </p:sp>
      <p:sp>
        <p:nvSpPr>
          <p:cNvPr id="256" name="Google Shape;256;p3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descr="The Technology Acceptance Model helps us to understand why technology is adopted. TAM, as it is better known, asserts that if a user perceives a technology to be easy to use and they perceive it to be useful for their needs, they will be more likely to use the technology. This would lead to their 'actual' use of the technology.&#10;&#10;Used some Clipchamp tools to make this video, check them out at https://clipchamp.com&#10;&#10;In particular their video editor is really useful and easy to use (pun intended): https://clipchamp.com/en/video-editor" id="257" name="Google Shape;257;p32" title="Technology Acceptance Model">
            <a:hlinkClick r:id="rId3"/>
          </p:cNvPr>
          <p:cNvPicPr preferRelativeResize="0"/>
          <p:nvPr/>
        </p:nvPicPr>
        <p:blipFill>
          <a:blip r:embed="rId4">
            <a:alphaModFix/>
          </a:blip>
          <a:stretch>
            <a:fillRect/>
          </a:stretch>
        </p:blipFill>
        <p:spPr>
          <a:xfrm>
            <a:off x="3048000" y="2447850"/>
            <a:ext cx="3048000" cy="1714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1" name="Shape 261"/>
        <p:cNvGrpSpPr/>
        <p:nvPr/>
      </p:nvGrpSpPr>
      <p:grpSpPr>
        <a:xfrm>
          <a:off x="0" y="0"/>
          <a:ext cx="0" cy="0"/>
          <a:chOff x="0" y="0"/>
          <a:chExt cx="0" cy="0"/>
        </a:xfrm>
      </p:grpSpPr>
      <p:sp>
        <p:nvSpPr>
          <p:cNvPr id="262" name="Google Shape;262;p33"/>
          <p:cNvSpPr txBox="1"/>
          <p:nvPr/>
        </p:nvSpPr>
        <p:spPr>
          <a:xfrm>
            <a:off x="514350" y="2089886"/>
            <a:ext cx="6638225" cy="2098916"/>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0" i="0" lang="en" sz="2400" u="none" cap="none" strike="noStrike">
                <a:solidFill>
                  <a:srgbClr val="0B4236"/>
                </a:solidFill>
                <a:latin typeface="Arial"/>
                <a:ea typeface="Arial"/>
                <a:cs typeface="Arial"/>
                <a:sym typeface="Arial"/>
              </a:rPr>
              <a:t>Positive reviews highlight the speed and efficiency of AI check-in/out systems, with guests appreciating the futuristic and modern aspects of the technology (Chang et al.)</a:t>
            </a:r>
            <a:endParaRPr sz="700"/>
          </a:p>
        </p:txBody>
      </p:sp>
      <p:sp>
        <p:nvSpPr>
          <p:cNvPr id="263" name="Google Shape;263;p33"/>
          <p:cNvSpPr txBox="1"/>
          <p:nvPr/>
        </p:nvSpPr>
        <p:spPr>
          <a:xfrm>
            <a:off x="384840" y="395288"/>
            <a:ext cx="4591500" cy="107700"/>
          </a:xfrm>
          <a:prstGeom prst="rect">
            <a:avLst/>
          </a:prstGeom>
          <a:noFill/>
          <a:ln>
            <a:noFill/>
          </a:ln>
        </p:spPr>
        <p:txBody>
          <a:bodyPr anchorCtr="0" anchor="t" bIns="0" lIns="0" spcFirstLastPara="1" rIns="0" wrap="square" tIns="0">
            <a:spAutoFit/>
          </a:bodyPr>
          <a:lstStyle/>
          <a:p>
            <a:pPr indent="0" lvl="0" marL="0" marR="0" rtl="0" algn="l">
              <a:lnSpc>
                <a:spcPct val="119990"/>
              </a:lnSpc>
              <a:spcBef>
                <a:spcPts val="0"/>
              </a:spcBef>
              <a:spcAft>
                <a:spcPts val="0"/>
              </a:spcAft>
              <a:buNone/>
            </a:pPr>
            <a:r>
              <a:t/>
            </a:r>
            <a:endParaRPr sz="700"/>
          </a:p>
        </p:txBody>
      </p:sp>
      <p:sp>
        <p:nvSpPr>
          <p:cNvPr id="264" name="Google Shape;264;p33"/>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lnSpc>
                <a:spcPct val="119990"/>
              </a:lnSpc>
              <a:spcBef>
                <a:spcPts val="0"/>
              </a:spcBef>
              <a:spcAft>
                <a:spcPts val="0"/>
              </a:spcAft>
              <a:buClr>
                <a:srgbClr val="000000"/>
              </a:buClr>
              <a:buFont typeface="Arial"/>
              <a:buNone/>
            </a:pPr>
            <a:r>
              <a:rPr lang="en" sz="4200">
                <a:solidFill>
                  <a:srgbClr val="0B4236"/>
                </a:solidFill>
                <a:latin typeface="Arial"/>
                <a:ea typeface="Arial"/>
                <a:cs typeface="Arial"/>
                <a:sym typeface="Arial"/>
              </a:rPr>
              <a:t>Efficiency and Modern Appeal</a:t>
            </a:r>
            <a:endParaRPr sz="700">
              <a:solidFill>
                <a:srgbClr val="000000"/>
              </a:solidFill>
              <a:latin typeface="Arial"/>
              <a:ea typeface="Arial"/>
              <a:cs typeface="Arial"/>
              <a:sym typeface="Arial"/>
            </a:endParaRPr>
          </a:p>
          <a:p>
            <a:pPr indent="0" lvl="0" marL="0" rtl="0" algn="l">
              <a:spcBef>
                <a:spcPts val="0"/>
              </a:spcBef>
              <a:spcAft>
                <a:spcPts val="0"/>
              </a:spcAft>
              <a:buNone/>
            </a:pPr>
            <a:r>
              <a:t/>
            </a:r>
            <a:endParaRPr sz="4200">
              <a:solidFill>
                <a:srgbClr val="0B4236"/>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8" name="Shape 268"/>
        <p:cNvGrpSpPr/>
        <p:nvPr/>
      </p:nvGrpSpPr>
      <p:grpSpPr>
        <a:xfrm>
          <a:off x="0" y="0"/>
          <a:ext cx="0" cy="0"/>
          <a:chOff x="0" y="0"/>
          <a:chExt cx="0" cy="0"/>
        </a:xfrm>
      </p:grpSpPr>
      <p:sp>
        <p:nvSpPr>
          <p:cNvPr id="269" name="Google Shape;269;p34"/>
          <p:cNvSpPr txBox="1"/>
          <p:nvPr/>
        </p:nvSpPr>
        <p:spPr>
          <a:xfrm>
            <a:off x="384840" y="2286000"/>
            <a:ext cx="6289196" cy="2386632"/>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 sz="2300" u="none" cap="none" strike="noStrike">
                <a:solidFill>
                  <a:srgbClr val="0B4236"/>
                </a:solidFill>
                <a:latin typeface="Arial"/>
                <a:ea typeface="Arial"/>
                <a:cs typeface="Arial"/>
                <a:sym typeface="Arial"/>
              </a:rPr>
              <a:t>Both studies reveal that guests weigh benefits (efficiency, modernity) against risks (privacy concerns, lack of personal touch) when interacting with facial recognition and AI systems (Boo &amp; Chua, 2022; Chang et al.).</a:t>
            </a:r>
            <a:endParaRPr sz="700"/>
          </a:p>
        </p:txBody>
      </p:sp>
      <p:sp>
        <p:nvSpPr>
          <p:cNvPr id="270" name="Google Shape;270;p34"/>
          <p:cNvSpPr txBox="1"/>
          <p:nvPr/>
        </p:nvSpPr>
        <p:spPr>
          <a:xfrm>
            <a:off x="384840" y="395288"/>
            <a:ext cx="4530947" cy="19335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 sz="4200" u="none" cap="none" strike="noStrike">
                <a:solidFill>
                  <a:srgbClr val="0B4236"/>
                </a:solidFill>
                <a:latin typeface="Arial"/>
                <a:ea typeface="Arial"/>
                <a:cs typeface="Arial"/>
                <a:sym typeface="Arial"/>
              </a:rPr>
              <a:t>Guests’ Cognitive Process</a:t>
            </a:r>
            <a:endParaRPr sz="700"/>
          </a:p>
        </p:txBody>
      </p:sp>
      <p:sp>
        <p:nvSpPr>
          <p:cNvPr id="271" name="Google Shape;271;p3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72" name="Google Shape;272;p3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6" name="Shape 276"/>
        <p:cNvGrpSpPr/>
        <p:nvPr/>
      </p:nvGrpSpPr>
      <p:grpSpPr>
        <a:xfrm>
          <a:off x="0" y="0"/>
          <a:ext cx="0" cy="0"/>
          <a:chOff x="0" y="0"/>
          <a:chExt cx="0" cy="0"/>
        </a:xfrm>
      </p:grpSpPr>
      <p:sp>
        <p:nvSpPr>
          <p:cNvPr id="277" name="Google Shape;277;p35"/>
          <p:cNvSpPr txBox="1"/>
          <p:nvPr/>
        </p:nvSpPr>
        <p:spPr>
          <a:xfrm>
            <a:off x="384840" y="2286000"/>
            <a:ext cx="6289196" cy="198629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 sz="2300" u="none" cap="none" strike="noStrike">
                <a:solidFill>
                  <a:srgbClr val="0B4236"/>
                </a:solidFill>
                <a:latin typeface="Arial"/>
                <a:ea typeface="Arial"/>
                <a:cs typeface="Arial"/>
                <a:sym typeface="Arial"/>
              </a:rPr>
              <a:t>While trust enhances focus on benefits (Boo &amp; Chua, 2022), privacy concerns are a significant issue, especially when personal details are visible in public areas during self-check-in (Chang et al.).</a:t>
            </a:r>
            <a:endParaRPr sz="700"/>
          </a:p>
        </p:txBody>
      </p:sp>
      <p:sp>
        <p:nvSpPr>
          <p:cNvPr id="278" name="Google Shape;278;p35"/>
          <p:cNvSpPr txBox="1"/>
          <p:nvPr/>
        </p:nvSpPr>
        <p:spPr>
          <a:xfrm>
            <a:off x="384840" y="395288"/>
            <a:ext cx="4530947" cy="19335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 sz="4200" u="none" cap="none" strike="noStrike">
                <a:solidFill>
                  <a:srgbClr val="0B4236"/>
                </a:solidFill>
                <a:latin typeface="Arial"/>
                <a:ea typeface="Arial"/>
                <a:cs typeface="Arial"/>
                <a:sym typeface="Arial"/>
              </a:rPr>
              <a:t>Trust and Privacy Concerns</a:t>
            </a:r>
            <a:endParaRPr sz="700"/>
          </a:p>
        </p:txBody>
      </p:sp>
      <p:sp>
        <p:nvSpPr>
          <p:cNvPr id="279" name="Google Shape;279;p3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80" name="Google Shape;280;p3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4" name="Shape 284"/>
        <p:cNvGrpSpPr/>
        <p:nvPr/>
      </p:nvGrpSpPr>
      <p:grpSpPr>
        <a:xfrm>
          <a:off x="0" y="0"/>
          <a:ext cx="0" cy="0"/>
          <a:chOff x="0" y="0"/>
          <a:chExt cx="0" cy="0"/>
        </a:xfrm>
      </p:grpSpPr>
      <p:sp>
        <p:nvSpPr>
          <p:cNvPr id="285" name="Google Shape;285;p36"/>
          <p:cNvSpPr txBox="1"/>
          <p:nvPr/>
        </p:nvSpPr>
        <p:spPr>
          <a:xfrm>
            <a:off x="384840" y="2286000"/>
            <a:ext cx="6289196" cy="198629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 sz="2300" u="none" cap="none" strike="noStrike">
                <a:solidFill>
                  <a:srgbClr val="0B4236"/>
                </a:solidFill>
                <a:latin typeface="Arial"/>
                <a:ea typeface="Arial"/>
                <a:cs typeface="Arial"/>
                <a:sym typeface="Arial"/>
              </a:rPr>
              <a:t>Negative reviews often cite the absence of a human element in automated check-ins, suggesting a need for balancing AI with human hospitality (Chang et al.).</a:t>
            </a:r>
            <a:endParaRPr sz="700"/>
          </a:p>
        </p:txBody>
      </p:sp>
      <p:sp>
        <p:nvSpPr>
          <p:cNvPr id="286" name="Google Shape;286;p36"/>
          <p:cNvSpPr txBox="1"/>
          <p:nvPr/>
        </p:nvSpPr>
        <p:spPr>
          <a:xfrm>
            <a:off x="384840" y="395288"/>
            <a:ext cx="4530947" cy="1290638"/>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 sz="4200" u="none" cap="none" strike="noStrike">
                <a:solidFill>
                  <a:srgbClr val="0B4236"/>
                </a:solidFill>
                <a:latin typeface="Arial"/>
                <a:ea typeface="Arial"/>
                <a:cs typeface="Arial"/>
                <a:sym typeface="Arial"/>
              </a:rPr>
              <a:t>Lack of Personal Interaction</a:t>
            </a:r>
            <a:endParaRPr sz="700"/>
          </a:p>
        </p:txBody>
      </p:sp>
      <p:sp>
        <p:nvSpPr>
          <p:cNvPr id="287" name="Google Shape;287;p3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88" name="Google Shape;288;p36"/>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2" name="Shape 292"/>
        <p:cNvGrpSpPr/>
        <p:nvPr/>
      </p:nvGrpSpPr>
      <p:grpSpPr>
        <a:xfrm>
          <a:off x="0" y="0"/>
          <a:ext cx="0" cy="0"/>
          <a:chOff x="0" y="0"/>
          <a:chExt cx="0" cy="0"/>
        </a:xfrm>
      </p:grpSpPr>
      <p:sp>
        <p:nvSpPr>
          <p:cNvPr id="293" name="Google Shape;293;p37"/>
          <p:cNvSpPr txBox="1"/>
          <p:nvPr/>
        </p:nvSpPr>
        <p:spPr>
          <a:xfrm>
            <a:off x="384840" y="2286000"/>
            <a:ext cx="6289196" cy="158596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 sz="2300" u="none" cap="none" strike="noStrike">
                <a:solidFill>
                  <a:srgbClr val="0B4236"/>
                </a:solidFill>
                <a:latin typeface="Arial"/>
                <a:ea typeface="Arial"/>
                <a:cs typeface="Arial"/>
                <a:sym typeface="Arial"/>
              </a:rPr>
              <a:t>The difficulty in using self-check-in systems, often requiring staff assistance, points towards a need for more user-friendly interfaces (Chang et al.)</a:t>
            </a:r>
            <a:endParaRPr sz="700"/>
          </a:p>
        </p:txBody>
      </p:sp>
      <p:sp>
        <p:nvSpPr>
          <p:cNvPr id="294" name="Google Shape;294;p37"/>
          <p:cNvSpPr txBox="1"/>
          <p:nvPr/>
        </p:nvSpPr>
        <p:spPr>
          <a:xfrm>
            <a:off x="384840" y="395288"/>
            <a:ext cx="4530947" cy="1290638"/>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 sz="4200" u="none" cap="none" strike="noStrike">
                <a:solidFill>
                  <a:srgbClr val="0B4236"/>
                </a:solidFill>
                <a:latin typeface="Arial"/>
                <a:ea typeface="Arial"/>
                <a:cs typeface="Arial"/>
                <a:sym typeface="Arial"/>
              </a:rPr>
              <a:t>Usability Challenges</a:t>
            </a:r>
            <a:endParaRPr sz="700"/>
          </a:p>
        </p:txBody>
      </p:sp>
      <p:sp>
        <p:nvSpPr>
          <p:cNvPr id="295" name="Google Shape;295;p3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96" name="Google Shape;296;p37"/>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0" name="Shape 300"/>
        <p:cNvGrpSpPr/>
        <p:nvPr/>
      </p:nvGrpSpPr>
      <p:grpSpPr>
        <a:xfrm>
          <a:off x="0" y="0"/>
          <a:ext cx="0" cy="0"/>
          <a:chOff x="0" y="0"/>
          <a:chExt cx="0" cy="0"/>
        </a:xfrm>
      </p:grpSpPr>
      <p:sp>
        <p:nvSpPr>
          <p:cNvPr id="301" name="Google Shape;301;p38"/>
          <p:cNvSpPr txBox="1"/>
          <p:nvPr/>
        </p:nvSpPr>
        <p:spPr>
          <a:xfrm>
            <a:off x="384840" y="2286000"/>
            <a:ext cx="6289196" cy="2386632"/>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 sz="2300" u="none" cap="none" strike="noStrike">
                <a:solidFill>
                  <a:srgbClr val="0B4236"/>
                </a:solidFill>
                <a:latin typeface="Arial"/>
                <a:ea typeface="Arial"/>
                <a:cs typeface="Arial"/>
                <a:sym typeface="Arial"/>
              </a:rPr>
              <a:t> Marriott should consider these findings in strategizing the deployment of AI systems, focusing on enhancing user experience while addressing privacy and personal interaction concerns (Boo &amp; Chua, 2022; Chang et al.).</a:t>
            </a:r>
            <a:endParaRPr sz="700"/>
          </a:p>
        </p:txBody>
      </p:sp>
      <p:sp>
        <p:nvSpPr>
          <p:cNvPr id="302" name="Google Shape;302;p38"/>
          <p:cNvSpPr txBox="1"/>
          <p:nvPr/>
        </p:nvSpPr>
        <p:spPr>
          <a:xfrm>
            <a:off x="384840" y="395288"/>
            <a:ext cx="4530947" cy="19335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 sz="4200" u="none" cap="none" strike="noStrike">
                <a:solidFill>
                  <a:srgbClr val="0B4236"/>
                </a:solidFill>
                <a:latin typeface="Arial"/>
                <a:ea typeface="Arial"/>
                <a:cs typeface="Arial"/>
                <a:sym typeface="Arial"/>
              </a:rPr>
              <a:t>Implications for Hotel Management</a:t>
            </a:r>
            <a:endParaRPr sz="700"/>
          </a:p>
        </p:txBody>
      </p:sp>
      <p:sp>
        <p:nvSpPr>
          <p:cNvPr id="303" name="Google Shape;303;p3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04" name="Google Shape;304;p3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8" name="Shape 308"/>
        <p:cNvGrpSpPr/>
        <p:nvPr/>
      </p:nvGrpSpPr>
      <p:grpSpPr>
        <a:xfrm>
          <a:off x="0" y="0"/>
          <a:ext cx="0" cy="0"/>
          <a:chOff x="0" y="0"/>
          <a:chExt cx="0" cy="0"/>
        </a:xfrm>
      </p:grpSpPr>
      <p:sp>
        <p:nvSpPr>
          <p:cNvPr id="309" name="Google Shape;309;p39"/>
          <p:cNvSpPr txBox="1"/>
          <p:nvPr/>
        </p:nvSpPr>
        <p:spPr>
          <a:xfrm>
            <a:off x="338990" y="2824550"/>
            <a:ext cx="6289200" cy="1345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 sz="2300" u="none" cap="none" strike="noStrike">
                <a:solidFill>
                  <a:srgbClr val="0B4236"/>
                </a:solidFill>
                <a:latin typeface="Arial"/>
                <a:ea typeface="Arial"/>
                <a:cs typeface="Arial"/>
                <a:sym typeface="Arial"/>
              </a:rPr>
              <a:t>The adoption of such technologies is particularly promising for younger, tech-savvy generations, as noted in Boo and Chua’s study (2022).</a:t>
            </a:r>
            <a:endParaRPr sz="700"/>
          </a:p>
        </p:txBody>
      </p:sp>
      <p:sp>
        <p:nvSpPr>
          <p:cNvPr id="310" name="Google Shape;310;p39"/>
          <p:cNvSpPr txBox="1"/>
          <p:nvPr/>
        </p:nvSpPr>
        <p:spPr>
          <a:xfrm>
            <a:off x="384840" y="303613"/>
            <a:ext cx="4530900" cy="2198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 sz="4200" u="none" cap="none" strike="noStrike">
                <a:solidFill>
                  <a:srgbClr val="0B4236"/>
                </a:solidFill>
                <a:latin typeface="Arial"/>
                <a:ea typeface="Arial"/>
                <a:cs typeface="Arial"/>
                <a:sym typeface="Arial"/>
              </a:rPr>
              <a:t>Millennials and Gen Z as Key Demographics</a:t>
            </a:r>
            <a:endParaRPr sz="700"/>
          </a:p>
        </p:txBody>
      </p:sp>
      <p:sp>
        <p:nvSpPr>
          <p:cNvPr id="311" name="Google Shape;311;p3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12" name="Google Shape;312;p39"/>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6" name="Shape 316"/>
        <p:cNvGrpSpPr/>
        <p:nvPr/>
      </p:nvGrpSpPr>
      <p:grpSpPr>
        <a:xfrm>
          <a:off x="0" y="0"/>
          <a:ext cx="0" cy="0"/>
          <a:chOff x="0" y="0"/>
          <a:chExt cx="0" cy="0"/>
        </a:xfrm>
      </p:grpSpPr>
      <p:sp>
        <p:nvSpPr>
          <p:cNvPr id="317" name="Google Shape;317;p40"/>
          <p:cNvSpPr txBox="1"/>
          <p:nvPr/>
        </p:nvSpPr>
        <p:spPr>
          <a:xfrm>
            <a:off x="384840" y="2286000"/>
            <a:ext cx="6289196" cy="158596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 sz="2300" u="none" cap="none" strike="noStrike">
                <a:solidFill>
                  <a:srgbClr val="0B4236"/>
                </a:solidFill>
                <a:latin typeface="Arial"/>
                <a:ea typeface="Arial"/>
                <a:cs typeface="Arial"/>
                <a:sym typeface="Arial"/>
              </a:rPr>
              <a:t>To increase acceptance of AI systems, hotels should work on building institutional trust and ensuring privacy safeguards (Boo &amp; Chua, 2022).</a:t>
            </a:r>
            <a:endParaRPr sz="700"/>
          </a:p>
        </p:txBody>
      </p:sp>
      <p:sp>
        <p:nvSpPr>
          <p:cNvPr id="318" name="Google Shape;318;p40"/>
          <p:cNvSpPr txBox="1"/>
          <p:nvPr/>
        </p:nvSpPr>
        <p:spPr>
          <a:xfrm>
            <a:off x="384840" y="395288"/>
            <a:ext cx="4530947" cy="19335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 sz="4200" u="none" cap="none" strike="noStrike">
                <a:solidFill>
                  <a:srgbClr val="0B4236"/>
                </a:solidFill>
                <a:latin typeface="Arial"/>
                <a:ea typeface="Arial"/>
                <a:cs typeface="Arial"/>
                <a:sym typeface="Arial"/>
              </a:rPr>
              <a:t>Enhancing Institutional Trust</a:t>
            </a:r>
            <a:endParaRPr sz="700"/>
          </a:p>
        </p:txBody>
      </p:sp>
      <p:sp>
        <p:nvSpPr>
          <p:cNvPr id="319" name="Google Shape;319;p4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20" name="Google Shape;320;p40"/>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4" name="Shape 324"/>
        <p:cNvGrpSpPr/>
        <p:nvPr/>
      </p:nvGrpSpPr>
      <p:grpSpPr>
        <a:xfrm>
          <a:off x="0" y="0"/>
          <a:ext cx="0" cy="0"/>
          <a:chOff x="0" y="0"/>
          <a:chExt cx="0" cy="0"/>
        </a:xfrm>
      </p:grpSpPr>
      <p:sp>
        <p:nvSpPr>
          <p:cNvPr id="325" name="Google Shape;325;p41"/>
          <p:cNvSpPr txBox="1"/>
          <p:nvPr/>
        </p:nvSpPr>
        <p:spPr>
          <a:xfrm>
            <a:off x="384840" y="2928938"/>
            <a:ext cx="6289196" cy="158596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 sz="2300" u="none" cap="none" strike="noStrike">
                <a:solidFill>
                  <a:srgbClr val="0B4236"/>
                </a:solidFill>
                <a:latin typeface="Arial"/>
                <a:ea typeface="Arial"/>
                <a:cs typeface="Arial"/>
                <a:sym typeface="Arial"/>
              </a:rPr>
              <a:t>Balancing the efficiency of AI with the warmth of human service could be key to optimizing guest satisfaction in the digital age (Chang et al.).</a:t>
            </a:r>
            <a:endParaRPr sz="700"/>
          </a:p>
        </p:txBody>
      </p:sp>
      <p:sp>
        <p:nvSpPr>
          <p:cNvPr id="326" name="Google Shape;326;p41"/>
          <p:cNvSpPr txBox="1"/>
          <p:nvPr/>
        </p:nvSpPr>
        <p:spPr>
          <a:xfrm>
            <a:off x="384840" y="395288"/>
            <a:ext cx="4530947" cy="2576513"/>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 sz="4200" u="none" cap="none" strike="noStrike">
                <a:solidFill>
                  <a:srgbClr val="0B4236"/>
                </a:solidFill>
                <a:latin typeface="Arial"/>
                <a:ea typeface="Arial"/>
                <a:cs typeface="Arial"/>
                <a:sym typeface="Arial"/>
              </a:rPr>
              <a:t>Integrating Technology with Hospitality</a:t>
            </a:r>
            <a:endParaRPr sz="700"/>
          </a:p>
        </p:txBody>
      </p:sp>
      <p:sp>
        <p:nvSpPr>
          <p:cNvPr id="327" name="Google Shape;327;p4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28" name="Google Shape;328;p41"/>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Benefits for Hotels</a:t>
            </a:r>
            <a:endParaRPr/>
          </a:p>
        </p:txBody>
      </p:sp>
      <p:sp>
        <p:nvSpPr>
          <p:cNvPr id="142" name="Google Shape;142;p15"/>
          <p:cNvSpPr txBox="1"/>
          <p:nvPr>
            <p:ph idx="1" type="body"/>
          </p:nvPr>
        </p:nvSpPr>
        <p:spPr>
          <a:xfrm>
            <a:off x="748925" y="1639425"/>
            <a:ext cx="5010300" cy="2448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solidFill>
                  <a:srgbClr val="000000"/>
                </a:solidFill>
                <a:latin typeface="Times New Roman"/>
                <a:ea typeface="Times New Roman"/>
                <a:cs typeface="Times New Roman"/>
                <a:sym typeface="Times New Roman"/>
              </a:rPr>
              <a:t>Efficiency</a:t>
            </a:r>
            <a:endParaRPr sz="1400">
              <a:solidFill>
                <a:srgbClr val="000000"/>
              </a:solidFill>
              <a:latin typeface="Times New Roman"/>
              <a:ea typeface="Times New Roman"/>
              <a:cs typeface="Times New Roman"/>
              <a:sym typeface="Times New Roman"/>
            </a:endParaRPr>
          </a:p>
          <a:p>
            <a:pPr indent="-317500" lvl="0" marL="457200" rtl="0" algn="l">
              <a:lnSpc>
                <a:spcPct val="100000"/>
              </a:lnSpc>
              <a:spcBef>
                <a:spcPts val="120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AI driven automation can handle  various operation processes such as check in-checkouts, and service requests, reducing workload of hotel staff</a:t>
            </a:r>
            <a:endParaRPr sz="1400">
              <a:solidFill>
                <a:srgbClr val="000000"/>
              </a:solidFill>
              <a:latin typeface="Times New Roman"/>
              <a:ea typeface="Times New Roman"/>
              <a:cs typeface="Times New Roman"/>
              <a:sym typeface="Times New Roman"/>
            </a:endParaRPr>
          </a:p>
          <a:p>
            <a:pPr indent="-317500" lvl="0" marL="457200" rtl="0" algn="l">
              <a:lnSpc>
                <a:spcPct val="100000"/>
              </a:lnSpc>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Automating tasks allow staff to focus on more complex and guests centric activities and </a:t>
            </a:r>
            <a:r>
              <a:rPr lang="en" sz="1400">
                <a:solidFill>
                  <a:srgbClr val="000000"/>
                </a:solidFill>
                <a:latin typeface="Times New Roman"/>
                <a:ea typeface="Times New Roman"/>
                <a:cs typeface="Times New Roman"/>
                <a:sym typeface="Times New Roman"/>
              </a:rPr>
              <a:t>allows for a leaner hotel staff</a:t>
            </a:r>
            <a:endParaRPr sz="1400">
              <a:solidFill>
                <a:srgbClr val="000000"/>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 sz="1400">
                <a:solidFill>
                  <a:srgbClr val="000000"/>
                </a:solidFill>
                <a:latin typeface="Times New Roman"/>
                <a:ea typeface="Times New Roman"/>
                <a:cs typeface="Times New Roman"/>
                <a:sym typeface="Times New Roman"/>
              </a:rPr>
              <a:t>Digital Insights: </a:t>
            </a:r>
            <a:endParaRPr sz="1400">
              <a:solidFill>
                <a:srgbClr val="000000"/>
              </a:solidFill>
              <a:latin typeface="Times New Roman"/>
              <a:ea typeface="Times New Roman"/>
              <a:cs typeface="Times New Roman"/>
              <a:sym typeface="Times New Roman"/>
            </a:endParaRPr>
          </a:p>
          <a:p>
            <a:pPr indent="-317500" lvl="0" marL="457200" rtl="0" algn="l">
              <a:lnSpc>
                <a:spcPct val="100000"/>
              </a:lnSpc>
              <a:spcBef>
                <a:spcPts val="120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AI tools can analyze vast amounts of data collected by digital concierge system to generate insights on guest preferences and behaviors, preferences and trends. </a:t>
            </a:r>
            <a:endParaRPr sz="1400">
              <a:solidFill>
                <a:srgbClr val="000000"/>
              </a:solidFill>
              <a:latin typeface="Times New Roman"/>
              <a:ea typeface="Times New Roman"/>
              <a:cs typeface="Times New Roman"/>
              <a:sym typeface="Times New Roman"/>
            </a:endParaRPr>
          </a:p>
          <a:p>
            <a:pPr indent="-317500" lvl="0" marL="457200" rtl="0" algn="l">
              <a:lnSpc>
                <a:spcPct val="100000"/>
              </a:lnSpc>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This can be used to enhance services and marketing strategies</a:t>
            </a:r>
            <a:endParaRPr sz="14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sz="1400">
              <a:solidFill>
                <a:srgbClr val="000000"/>
              </a:solidFill>
              <a:latin typeface="Times New Roman"/>
              <a:ea typeface="Times New Roman"/>
              <a:cs typeface="Times New Roman"/>
              <a:sym typeface="Times New Roman"/>
            </a:endParaRPr>
          </a:p>
        </p:txBody>
      </p:sp>
      <p:pic>
        <p:nvPicPr>
          <p:cNvPr id="143" name="Google Shape;143;p15"/>
          <p:cNvPicPr preferRelativeResize="0"/>
          <p:nvPr/>
        </p:nvPicPr>
        <p:blipFill>
          <a:blip r:embed="rId3">
            <a:alphaModFix/>
          </a:blip>
          <a:stretch>
            <a:fillRect/>
          </a:stretch>
        </p:blipFill>
        <p:spPr>
          <a:xfrm>
            <a:off x="5841150" y="1391825"/>
            <a:ext cx="3019175" cy="29432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32" name="Shape 332"/>
        <p:cNvGrpSpPr/>
        <p:nvPr/>
      </p:nvGrpSpPr>
      <p:grpSpPr>
        <a:xfrm>
          <a:off x="0" y="0"/>
          <a:ext cx="0" cy="0"/>
          <a:chOff x="0" y="0"/>
          <a:chExt cx="0" cy="0"/>
        </a:xfrm>
      </p:grpSpPr>
      <p:sp>
        <p:nvSpPr>
          <p:cNvPr id="333" name="Google Shape;333;p42"/>
          <p:cNvSpPr txBox="1"/>
          <p:nvPr/>
        </p:nvSpPr>
        <p:spPr>
          <a:xfrm>
            <a:off x="699500" y="2161344"/>
            <a:ext cx="6289200" cy="2096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2300">
                <a:solidFill>
                  <a:srgbClr val="0B4236"/>
                </a:solidFill>
              </a:rPr>
              <a:t>Courtyard</a:t>
            </a:r>
            <a:r>
              <a:rPr lang="en" sz="2300">
                <a:solidFill>
                  <a:srgbClr val="0B4236"/>
                </a:solidFill>
              </a:rPr>
              <a:t> by </a:t>
            </a:r>
            <a:r>
              <a:rPr lang="en" sz="2300">
                <a:solidFill>
                  <a:srgbClr val="0B4236"/>
                </a:solidFill>
              </a:rPr>
              <a:t>Marriott</a:t>
            </a:r>
            <a:endParaRPr sz="2300">
              <a:solidFill>
                <a:srgbClr val="0B4236"/>
              </a:solidFill>
            </a:endParaRPr>
          </a:p>
          <a:p>
            <a:pPr indent="-355600" lvl="0" marL="457200" marR="0" rtl="0" algn="l">
              <a:lnSpc>
                <a:spcPct val="140000"/>
              </a:lnSpc>
              <a:spcBef>
                <a:spcPts val="0"/>
              </a:spcBef>
              <a:spcAft>
                <a:spcPts val="0"/>
              </a:spcAft>
              <a:buClr>
                <a:srgbClr val="0B4236"/>
              </a:buClr>
              <a:buSzPts val="2000"/>
              <a:buChar char="-"/>
            </a:pPr>
            <a:r>
              <a:rPr lang="en" sz="2000">
                <a:solidFill>
                  <a:srgbClr val="374151"/>
                </a:solidFill>
                <a:latin typeface="Roboto"/>
                <a:ea typeface="Roboto"/>
                <a:cs typeface="Roboto"/>
                <a:sym typeface="Roboto"/>
              </a:rPr>
              <a:t>Widespread presence in urban and suburban locations.</a:t>
            </a:r>
            <a:endParaRPr sz="2000">
              <a:solidFill>
                <a:srgbClr val="374151"/>
              </a:solidFill>
              <a:latin typeface="Roboto"/>
              <a:ea typeface="Roboto"/>
              <a:cs typeface="Roboto"/>
              <a:sym typeface="Roboto"/>
            </a:endParaRPr>
          </a:p>
          <a:p>
            <a:pPr indent="-355600" lvl="0" marL="457200" marR="0" rtl="0" algn="l">
              <a:lnSpc>
                <a:spcPct val="140000"/>
              </a:lnSpc>
              <a:spcBef>
                <a:spcPts val="0"/>
              </a:spcBef>
              <a:spcAft>
                <a:spcPts val="0"/>
              </a:spcAft>
              <a:buClr>
                <a:srgbClr val="374151"/>
              </a:buClr>
              <a:buSzPts val="2000"/>
              <a:buFont typeface="Roboto"/>
              <a:buChar char="-"/>
            </a:pPr>
            <a:r>
              <a:rPr lang="en" sz="2000">
                <a:solidFill>
                  <a:srgbClr val="374151"/>
                </a:solidFill>
                <a:latin typeface="Roboto"/>
                <a:ea typeface="Roboto"/>
                <a:cs typeface="Roboto"/>
                <a:sym typeface="Roboto"/>
              </a:rPr>
              <a:t>Could benefit from AI in terms of increased efficiency due to leaner staff </a:t>
            </a:r>
            <a:endParaRPr sz="2000">
              <a:solidFill>
                <a:srgbClr val="374151"/>
              </a:solidFill>
              <a:latin typeface="Roboto"/>
              <a:ea typeface="Roboto"/>
              <a:cs typeface="Roboto"/>
              <a:sym typeface="Roboto"/>
            </a:endParaRPr>
          </a:p>
        </p:txBody>
      </p:sp>
      <p:sp>
        <p:nvSpPr>
          <p:cNvPr id="334" name="Google Shape;334;p42"/>
          <p:cNvSpPr txBox="1"/>
          <p:nvPr/>
        </p:nvSpPr>
        <p:spPr>
          <a:xfrm>
            <a:off x="384850" y="395300"/>
            <a:ext cx="8493300" cy="14223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 sz="4200">
                <a:solidFill>
                  <a:srgbClr val="0B4236"/>
                </a:solidFill>
              </a:rPr>
              <a:t>Which Hotels Brands Should Use AI</a:t>
            </a:r>
            <a:endParaRPr sz="700"/>
          </a:p>
        </p:txBody>
      </p:sp>
      <p:sp>
        <p:nvSpPr>
          <p:cNvPr id="335" name="Google Shape;335;p4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36" name="Google Shape;336;p4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40" name="Shape 340"/>
        <p:cNvGrpSpPr/>
        <p:nvPr/>
      </p:nvGrpSpPr>
      <p:grpSpPr>
        <a:xfrm>
          <a:off x="0" y="0"/>
          <a:ext cx="0" cy="0"/>
          <a:chOff x="0" y="0"/>
          <a:chExt cx="0" cy="0"/>
        </a:xfrm>
      </p:grpSpPr>
      <p:sp>
        <p:nvSpPr>
          <p:cNvPr id="341" name="Google Shape;341;p43"/>
          <p:cNvSpPr txBox="1"/>
          <p:nvPr/>
        </p:nvSpPr>
        <p:spPr>
          <a:xfrm>
            <a:off x="514350" y="509588"/>
            <a:ext cx="3455400" cy="646500"/>
          </a:xfrm>
          <a:prstGeom prst="rect">
            <a:avLst/>
          </a:prstGeom>
          <a:noFill/>
          <a:ln>
            <a:noFill/>
          </a:ln>
        </p:spPr>
        <p:txBody>
          <a:bodyPr anchorCtr="0" anchor="t" bIns="0" lIns="0" spcFirstLastPara="1" rIns="0" wrap="square" tIns="0">
            <a:spAutoFit/>
          </a:bodyPr>
          <a:lstStyle/>
          <a:p>
            <a:pPr indent="0" lvl="0" marL="0" marR="0" rtl="0" algn="l">
              <a:lnSpc>
                <a:spcPct val="119990"/>
              </a:lnSpc>
              <a:spcBef>
                <a:spcPts val="0"/>
              </a:spcBef>
              <a:spcAft>
                <a:spcPts val="0"/>
              </a:spcAft>
              <a:buNone/>
            </a:pPr>
            <a:r>
              <a:rPr b="0" i="0" lang="en" sz="4200" u="none" cap="none" strike="noStrike">
                <a:solidFill>
                  <a:srgbClr val="258671"/>
                </a:solidFill>
                <a:latin typeface="Arial"/>
                <a:ea typeface="Arial"/>
                <a:cs typeface="Arial"/>
                <a:sym typeface="Arial"/>
              </a:rPr>
              <a:t>References</a:t>
            </a:r>
            <a:endParaRPr sz="700">
              <a:solidFill>
                <a:srgbClr val="258671"/>
              </a:solidFill>
            </a:endParaRPr>
          </a:p>
        </p:txBody>
      </p:sp>
      <p:sp>
        <p:nvSpPr>
          <p:cNvPr id="342" name="Google Shape;342;p43"/>
          <p:cNvSpPr/>
          <p:nvPr/>
        </p:nvSpPr>
        <p:spPr>
          <a:xfrm rot="-2802589">
            <a:off x="4973405" y="774757"/>
            <a:ext cx="3553923" cy="3584159"/>
          </a:xfrm>
          <a:custGeom>
            <a:rect b="b" l="l" r="r" t="t"/>
            <a:pathLst>
              <a:path extrusionOk="0" h="7825354" w="14996323">
                <a:moveTo>
                  <a:pt x="0" y="0"/>
                </a:moveTo>
                <a:lnTo>
                  <a:pt x="14996323" y="0"/>
                </a:lnTo>
                <a:lnTo>
                  <a:pt x="14996323" y="7825353"/>
                </a:lnTo>
                <a:lnTo>
                  <a:pt x="0" y="7825353"/>
                </a:lnTo>
                <a:lnTo>
                  <a:pt x="0" y="0"/>
                </a:lnTo>
                <a:close/>
              </a:path>
            </a:pathLst>
          </a:custGeom>
          <a:blipFill rotWithShape="1">
            <a:blip r:embed="rId3">
              <a:alphaModFix amt="50000"/>
            </a:blip>
            <a:stretch>
              <a:fillRect b="0" l="0" r="0" t="0"/>
            </a:stretch>
          </a:blipFill>
          <a:ln>
            <a:noFill/>
          </a:ln>
        </p:spPr>
      </p:sp>
      <p:grpSp>
        <p:nvGrpSpPr>
          <p:cNvPr id="343" name="Google Shape;343;p43"/>
          <p:cNvGrpSpPr/>
          <p:nvPr/>
        </p:nvGrpSpPr>
        <p:grpSpPr>
          <a:xfrm>
            <a:off x="149497" y="1457349"/>
            <a:ext cx="6711567" cy="3386148"/>
            <a:chOff x="0" y="-945542"/>
            <a:chExt cx="11793300" cy="9029727"/>
          </a:xfrm>
        </p:grpSpPr>
        <p:sp>
          <p:nvSpPr>
            <p:cNvPr id="344" name="Google Shape;344;p43"/>
            <p:cNvSpPr txBox="1"/>
            <p:nvPr/>
          </p:nvSpPr>
          <p:spPr>
            <a:xfrm>
              <a:off x="0" y="-945542"/>
              <a:ext cx="11793300" cy="1970100"/>
            </a:xfrm>
            <a:prstGeom prst="rect">
              <a:avLst/>
            </a:prstGeom>
            <a:noFill/>
            <a:ln>
              <a:noFill/>
            </a:ln>
          </p:spPr>
          <p:txBody>
            <a:bodyPr anchorCtr="0" anchor="t" bIns="0" lIns="0" spcFirstLastPara="1" rIns="0" wrap="square" tIns="0">
              <a:spAutoFit/>
            </a:bodyPr>
            <a:lstStyle/>
            <a:p>
              <a:pPr indent="-127000" lvl="1" marL="254000" marR="0" rtl="0" algn="l">
                <a:lnSpc>
                  <a:spcPct val="150000"/>
                </a:lnSpc>
                <a:spcBef>
                  <a:spcPts val="0"/>
                </a:spcBef>
                <a:spcAft>
                  <a:spcPts val="0"/>
                </a:spcAft>
                <a:buClr>
                  <a:srgbClr val="258671"/>
                </a:buClr>
                <a:buSzPts val="1200"/>
                <a:buFont typeface="Arial"/>
                <a:buChar char="•"/>
              </a:pPr>
              <a:r>
                <a:rPr b="0" i="0" lang="en" sz="1200" u="none" cap="none" strike="noStrike">
                  <a:solidFill>
                    <a:srgbClr val="258671"/>
                  </a:solidFill>
                  <a:latin typeface="Arial"/>
                  <a:ea typeface="Arial"/>
                  <a:cs typeface="Arial"/>
                  <a:sym typeface="Arial"/>
                </a:rPr>
                <a:t>Boo, H.C., &amp; Chua, B.L. (2022). An integrative model of facial recognition check-in technology adoption intention: the perspective of hotel guests in Singapore. International Journal of Contemporary Hospitality Management. </a:t>
              </a:r>
              <a:endParaRPr sz="700">
                <a:solidFill>
                  <a:srgbClr val="258671"/>
                </a:solidFill>
              </a:endParaRPr>
            </a:p>
          </p:txBody>
        </p:sp>
        <p:sp>
          <p:nvSpPr>
            <p:cNvPr id="345" name="Google Shape;345;p43"/>
            <p:cNvSpPr txBox="1"/>
            <p:nvPr/>
          </p:nvSpPr>
          <p:spPr>
            <a:xfrm>
              <a:off x="0" y="2193985"/>
              <a:ext cx="11793300" cy="5890200"/>
            </a:xfrm>
            <a:prstGeom prst="rect">
              <a:avLst/>
            </a:prstGeom>
            <a:noFill/>
            <a:ln>
              <a:noFill/>
            </a:ln>
          </p:spPr>
          <p:txBody>
            <a:bodyPr anchorCtr="0" anchor="t" bIns="0" lIns="0" spcFirstLastPara="1" rIns="0" wrap="square" tIns="0">
              <a:spAutoFit/>
            </a:bodyPr>
            <a:lstStyle/>
            <a:p>
              <a:pPr indent="-127000" lvl="1" marL="254000" marR="0" rtl="0" algn="l">
                <a:lnSpc>
                  <a:spcPct val="150000"/>
                </a:lnSpc>
                <a:spcBef>
                  <a:spcPts val="0"/>
                </a:spcBef>
                <a:spcAft>
                  <a:spcPts val="0"/>
                </a:spcAft>
                <a:buClr>
                  <a:srgbClr val="258671"/>
                </a:buClr>
                <a:buSzPts val="1200"/>
                <a:buFont typeface="Arial"/>
                <a:buChar char="•"/>
              </a:pPr>
              <a:r>
                <a:rPr b="0" i="0" lang="en" sz="1200" u="none" cap="none" strike="noStrike">
                  <a:solidFill>
                    <a:srgbClr val="258671"/>
                  </a:solidFill>
                  <a:latin typeface="Arial"/>
                  <a:ea typeface="Arial"/>
                  <a:cs typeface="Arial"/>
                  <a:sym typeface="Arial"/>
                </a:rPr>
                <a:t>Chang, H.H., Ng, E., Chua, J., Blower, M., de Souza, S., &amp; Gwee, T. Marriott International: Deploying AI Across Hotel Brands in Singapore. Singapore Management University.</a:t>
              </a:r>
              <a:endParaRPr b="0" i="0" sz="1200" u="none" cap="none" strike="noStrike">
                <a:solidFill>
                  <a:srgbClr val="258671"/>
                </a:solidFill>
                <a:latin typeface="Arial"/>
                <a:ea typeface="Arial"/>
                <a:cs typeface="Arial"/>
                <a:sym typeface="Arial"/>
              </a:endParaRPr>
            </a:p>
            <a:p>
              <a:pPr indent="-127000" lvl="1" marL="254000" marR="0" rtl="0" algn="l">
                <a:lnSpc>
                  <a:spcPct val="150000"/>
                </a:lnSpc>
                <a:spcBef>
                  <a:spcPts val="0"/>
                </a:spcBef>
                <a:spcAft>
                  <a:spcPts val="0"/>
                </a:spcAft>
                <a:buClr>
                  <a:srgbClr val="258671"/>
                </a:buClr>
                <a:buSzPts val="1200"/>
                <a:buChar char="•"/>
              </a:pPr>
              <a:r>
                <a:rPr lang="en" sz="1200">
                  <a:solidFill>
                    <a:srgbClr val="258671"/>
                  </a:solidFill>
                </a:rPr>
                <a:t>Digital </a:t>
              </a:r>
              <a:r>
                <a:rPr lang="en" sz="1200">
                  <a:solidFill>
                    <a:srgbClr val="258671"/>
                  </a:solidFill>
                </a:rPr>
                <a:t>Concierge</a:t>
              </a:r>
              <a:r>
                <a:rPr lang="en" sz="1200">
                  <a:solidFill>
                    <a:srgbClr val="258671"/>
                  </a:solidFill>
                </a:rPr>
                <a:t>: </a:t>
              </a:r>
              <a:r>
                <a:rPr lang="en" sz="1200" u="sng">
                  <a:solidFill>
                    <a:schemeClr val="hlink"/>
                  </a:solidFill>
                  <a:hlinkClick r:id="rId4"/>
                </a:rPr>
                <a:t>https://www.quoality.com/blogs/digital-concierge-revolutionizing-the-hospitality-industry</a:t>
              </a:r>
              <a:endParaRPr sz="1300">
                <a:solidFill>
                  <a:schemeClr val="dk2"/>
                </a:solidFill>
                <a:latin typeface="Calibri"/>
                <a:ea typeface="Calibri"/>
                <a:cs typeface="Calibri"/>
                <a:sym typeface="Calibri"/>
              </a:endParaRPr>
            </a:p>
            <a:p>
              <a:pPr indent="-127000" lvl="1" marL="254000" marR="0" rtl="0" algn="l">
                <a:lnSpc>
                  <a:spcPct val="150000"/>
                </a:lnSpc>
                <a:spcBef>
                  <a:spcPts val="0"/>
                </a:spcBef>
                <a:spcAft>
                  <a:spcPts val="0"/>
                </a:spcAft>
                <a:buClr>
                  <a:srgbClr val="258671"/>
                </a:buClr>
                <a:buSzPts val="1200"/>
                <a:buChar char="•"/>
              </a:pPr>
              <a:r>
                <a:rPr lang="en" sz="1300" u="sng">
                  <a:solidFill>
                    <a:schemeClr val="hlink"/>
                  </a:solidFill>
                  <a:latin typeface="Calibri"/>
                  <a:ea typeface="Calibri"/>
                  <a:cs typeface="Calibri"/>
                  <a:sym typeface="Calibri"/>
                  <a:hlinkClick r:id="rId5"/>
                </a:rPr>
                <a:t>https://www.reviewjournal.com/business/casinos-gaming/amazon-announces-version-of-alexa-for-hotels/</a:t>
              </a:r>
              <a:endParaRPr sz="1300">
                <a:solidFill>
                  <a:schemeClr val="dk2"/>
                </a:solidFill>
                <a:latin typeface="Calibri"/>
                <a:ea typeface="Calibri"/>
                <a:cs typeface="Calibri"/>
                <a:sym typeface="Calibri"/>
              </a:endParaRPr>
            </a:p>
            <a:p>
              <a:pPr indent="-133350" lvl="1" marL="254000" marR="0" rtl="0" algn="l">
                <a:lnSpc>
                  <a:spcPct val="150000"/>
                </a:lnSpc>
                <a:spcBef>
                  <a:spcPts val="0"/>
                </a:spcBef>
                <a:spcAft>
                  <a:spcPts val="0"/>
                </a:spcAft>
                <a:buClr>
                  <a:schemeClr val="dk2"/>
                </a:buClr>
                <a:buSzPts val="1300"/>
                <a:buFont typeface="Calibri"/>
                <a:buChar char="•"/>
              </a:pPr>
              <a:r>
                <a:rPr lang="en" sz="1300" u="sng">
                  <a:solidFill>
                    <a:schemeClr val="hlink"/>
                  </a:solidFill>
                  <a:latin typeface="Calibri"/>
                  <a:ea typeface="Calibri"/>
                  <a:cs typeface="Calibri"/>
                  <a:sym typeface="Calibri"/>
                  <a:hlinkClick r:id="rId6"/>
                </a:rPr>
                <a:t>https://www.ihgplc.com/en/news-and-media/news-releases/2018/intercontinental-hotels-and-resorts-launches-artificial-intelligence-rooms-in-greater-china</a:t>
              </a:r>
              <a:r>
                <a:rPr lang="en" sz="1300">
                  <a:solidFill>
                    <a:schemeClr val="dk2"/>
                  </a:solidFill>
                  <a:latin typeface="Calibri"/>
                  <a:ea typeface="Calibri"/>
                  <a:cs typeface="Calibri"/>
                  <a:sym typeface="Calibri"/>
                </a:rPr>
                <a:t> </a:t>
              </a:r>
              <a:endParaRPr sz="1300">
                <a:solidFill>
                  <a:schemeClr val="dk2"/>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Benefits</a:t>
            </a:r>
            <a:r>
              <a:rPr lang="en"/>
              <a:t> for Guests</a:t>
            </a:r>
            <a:endParaRPr/>
          </a:p>
        </p:txBody>
      </p:sp>
      <p:sp>
        <p:nvSpPr>
          <p:cNvPr id="149" name="Google Shape;149;p16"/>
          <p:cNvSpPr txBox="1"/>
          <p:nvPr>
            <p:ph idx="1" type="body"/>
          </p:nvPr>
        </p:nvSpPr>
        <p:spPr>
          <a:xfrm>
            <a:off x="819150" y="1526650"/>
            <a:ext cx="5377800" cy="2912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350">
                <a:latin typeface="Times New Roman"/>
                <a:ea typeface="Times New Roman"/>
                <a:cs typeface="Times New Roman"/>
                <a:sym typeface="Times New Roman"/>
              </a:rPr>
              <a:t>Convenience: </a:t>
            </a:r>
            <a:endParaRPr sz="1350">
              <a:latin typeface="Times New Roman"/>
              <a:ea typeface="Times New Roman"/>
              <a:cs typeface="Times New Roman"/>
              <a:sym typeface="Times New Roman"/>
            </a:endParaRPr>
          </a:p>
          <a:p>
            <a:pPr indent="-314325" lvl="0" marL="457200" rtl="0" algn="l">
              <a:lnSpc>
                <a:spcPct val="100000"/>
              </a:lnSpc>
              <a:spcBef>
                <a:spcPts val="1200"/>
              </a:spcBef>
              <a:spcAft>
                <a:spcPts val="0"/>
              </a:spcAft>
              <a:buSzPts val="1350"/>
              <a:buFont typeface="Times New Roman"/>
              <a:buChar char="-"/>
            </a:pPr>
            <a:r>
              <a:rPr lang="en" sz="1350">
                <a:latin typeface="Times New Roman"/>
                <a:ea typeface="Times New Roman"/>
                <a:cs typeface="Times New Roman"/>
                <a:sym typeface="Times New Roman"/>
              </a:rPr>
              <a:t>Streamlined </a:t>
            </a:r>
            <a:r>
              <a:rPr lang="en" sz="1350">
                <a:latin typeface="Times New Roman"/>
                <a:ea typeface="Times New Roman"/>
                <a:cs typeface="Times New Roman"/>
                <a:sym typeface="Times New Roman"/>
              </a:rPr>
              <a:t>Checking</a:t>
            </a:r>
            <a:r>
              <a:rPr lang="en" sz="1350">
                <a:latin typeface="Times New Roman"/>
                <a:ea typeface="Times New Roman"/>
                <a:cs typeface="Times New Roman"/>
                <a:sym typeface="Times New Roman"/>
              </a:rPr>
              <a:t> In/Checkout: Guests can </a:t>
            </a:r>
            <a:r>
              <a:rPr lang="en" sz="1350">
                <a:latin typeface="Times New Roman"/>
                <a:ea typeface="Times New Roman"/>
                <a:cs typeface="Times New Roman"/>
                <a:sym typeface="Times New Roman"/>
              </a:rPr>
              <a:t>expedite</a:t>
            </a:r>
            <a:r>
              <a:rPr lang="en" sz="1350">
                <a:latin typeface="Times New Roman"/>
                <a:ea typeface="Times New Roman"/>
                <a:cs typeface="Times New Roman"/>
                <a:sym typeface="Times New Roman"/>
              </a:rPr>
              <a:t> the checkin and checkout </a:t>
            </a:r>
            <a:r>
              <a:rPr lang="en" sz="1350">
                <a:latin typeface="Times New Roman"/>
                <a:ea typeface="Times New Roman"/>
                <a:cs typeface="Times New Roman"/>
                <a:sym typeface="Times New Roman"/>
              </a:rPr>
              <a:t>processes</a:t>
            </a:r>
            <a:r>
              <a:rPr lang="en" sz="1350">
                <a:latin typeface="Times New Roman"/>
                <a:ea typeface="Times New Roman"/>
                <a:cs typeface="Times New Roman"/>
                <a:sym typeface="Times New Roman"/>
              </a:rPr>
              <a:t>, reducing wait times and paperwork</a:t>
            </a:r>
            <a:endParaRPr sz="1350">
              <a:latin typeface="Times New Roman"/>
              <a:ea typeface="Times New Roman"/>
              <a:cs typeface="Times New Roman"/>
              <a:sym typeface="Times New Roman"/>
            </a:endParaRPr>
          </a:p>
          <a:p>
            <a:pPr indent="-314325" lvl="0" marL="457200" rtl="0" algn="l">
              <a:lnSpc>
                <a:spcPct val="100000"/>
              </a:lnSpc>
              <a:spcBef>
                <a:spcPts val="0"/>
              </a:spcBef>
              <a:spcAft>
                <a:spcPts val="0"/>
              </a:spcAft>
              <a:buSzPts val="1350"/>
              <a:buFont typeface="Times New Roman"/>
              <a:buChar char="-"/>
            </a:pPr>
            <a:r>
              <a:rPr lang="en" sz="1350">
                <a:latin typeface="Times New Roman"/>
                <a:ea typeface="Times New Roman"/>
                <a:cs typeface="Times New Roman"/>
                <a:sym typeface="Times New Roman"/>
              </a:rPr>
              <a:t>Standalone Hotel App: Access to </a:t>
            </a:r>
            <a:r>
              <a:rPr lang="en" sz="1350">
                <a:latin typeface="Times New Roman"/>
                <a:ea typeface="Times New Roman"/>
                <a:cs typeface="Times New Roman"/>
                <a:sym typeface="Times New Roman"/>
              </a:rPr>
              <a:t>concierge</a:t>
            </a:r>
            <a:r>
              <a:rPr lang="en" sz="1350">
                <a:latin typeface="Times New Roman"/>
                <a:ea typeface="Times New Roman"/>
                <a:cs typeface="Times New Roman"/>
                <a:sym typeface="Times New Roman"/>
              </a:rPr>
              <a:t> </a:t>
            </a:r>
            <a:r>
              <a:rPr lang="en" sz="1350">
                <a:latin typeface="Times New Roman"/>
                <a:ea typeface="Times New Roman"/>
                <a:cs typeface="Times New Roman"/>
                <a:sym typeface="Times New Roman"/>
              </a:rPr>
              <a:t>services</a:t>
            </a:r>
            <a:r>
              <a:rPr lang="en" sz="1350">
                <a:latin typeface="Times New Roman"/>
                <a:ea typeface="Times New Roman"/>
                <a:cs typeface="Times New Roman"/>
                <a:sym typeface="Times New Roman"/>
              </a:rPr>
              <a:t> through a mobile app allows guests to make requests or inquiries from anywhere in the hotel</a:t>
            </a:r>
            <a:endParaRPr sz="1350">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 sz="1350">
                <a:latin typeface="Times New Roman"/>
                <a:ea typeface="Times New Roman"/>
                <a:cs typeface="Times New Roman"/>
                <a:sym typeface="Times New Roman"/>
              </a:rPr>
              <a:t>Personalization </a:t>
            </a:r>
            <a:endParaRPr sz="1350">
              <a:latin typeface="Times New Roman"/>
              <a:ea typeface="Times New Roman"/>
              <a:cs typeface="Times New Roman"/>
              <a:sym typeface="Times New Roman"/>
            </a:endParaRPr>
          </a:p>
          <a:p>
            <a:pPr indent="-314325" lvl="0" marL="457200" rtl="0" algn="l">
              <a:lnSpc>
                <a:spcPct val="100000"/>
              </a:lnSpc>
              <a:spcBef>
                <a:spcPts val="1200"/>
              </a:spcBef>
              <a:spcAft>
                <a:spcPts val="0"/>
              </a:spcAft>
              <a:buSzPts val="1350"/>
              <a:buFont typeface="Times New Roman"/>
              <a:buChar char="-"/>
            </a:pPr>
            <a:r>
              <a:rPr lang="en" sz="1350">
                <a:latin typeface="Times New Roman"/>
                <a:ea typeface="Times New Roman"/>
                <a:cs typeface="Times New Roman"/>
                <a:sym typeface="Times New Roman"/>
              </a:rPr>
              <a:t>Customized Experienced : Hotels can use AI algorithms to analyze guests </a:t>
            </a:r>
            <a:r>
              <a:rPr lang="en" sz="1350">
                <a:latin typeface="Times New Roman"/>
                <a:ea typeface="Times New Roman"/>
                <a:cs typeface="Times New Roman"/>
                <a:sym typeface="Times New Roman"/>
              </a:rPr>
              <a:t>preferences</a:t>
            </a:r>
            <a:r>
              <a:rPr lang="en" sz="1350">
                <a:latin typeface="Times New Roman"/>
                <a:ea typeface="Times New Roman"/>
                <a:cs typeface="Times New Roman"/>
                <a:sym typeface="Times New Roman"/>
              </a:rPr>
              <a:t> to provide personalized </a:t>
            </a:r>
            <a:r>
              <a:rPr lang="en" sz="1350">
                <a:latin typeface="Times New Roman"/>
                <a:ea typeface="Times New Roman"/>
                <a:cs typeface="Times New Roman"/>
                <a:sym typeface="Times New Roman"/>
              </a:rPr>
              <a:t>recommendations</a:t>
            </a:r>
            <a:r>
              <a:rPr lang="en" sz="1350">
                <a:latin typeface="Times New Roman"/>
                <a:ea typeface="Times New Roman"/>
                <a:cs typeface="Times New Roman"/>
                <a:sym typeface="Times New Roman"/>
              </a:rPr>
              <a:t> for services, </a:t>
            </a:r>
            <a:r>
              <a:rPr lang="en" sz="1350">
                <a:latin typeface="Times New Roman"/>
                <a:ea typeface="Times New Roman"/>
                <a:cs typeface="Times New Roman"/>
                <a:sym typeface="Times New Roman"/>
              </a:rPr>
              <a:t>amenities</a:t>
            </a:r>
            <a:r>
              <a:rPr lang="en" sz="1350">
                <a:latin typeface="Times New Roman"/>
                <a:ea typeface="Times New Roman"/>
                <a:cs typeface="Times New Roman"/>
                <a:sym typeface="Times New Roman"/>
              </a:rPr>
              <a:t>, and local activities</a:t>
            </a:r>
            <a:endParaRPr sz="1350">
              <a:latin typeface="Times New Roman"/>
              <a:ea typeface="Times New Roman"/>
              <a:cs typeface="Times New Roman"/>
              <a:sym typeface="Times New Roman"/>
            </a:endParaRPr>
          </a:p>
          <a:p>
            <a:pPr indent="-314325" lvl="0" marL="457200" rtl="0" algn="l">
              <a:lnSpc>
                <a:spcPct val="100000"/>
              </a:lnSpc>
              <a:spcBef>
                <a:spcPts val="0"/>
              </a:spcBef>
              <a:spcAft>
                <a:spcPts val="0"/>
              </a:spcAft>
              <a:buSzPts val="1350"/>
              <a:buFont typeface="Times New Roman"/>
              <a:buChar char="-"/>
            </a:pPr>
            <a:r>
              <a:rPr lang="en" sz="1350">
                <a:latin typeface="Times New Roman"/>
                <a:ea typeface="Times New Roman"/>
                <a:cs typeface="Times New Roman"/>
                <a:sym typeface="Times New Roman"/>
              </a:rPr>
              <a:t>Room Preferences: Guests can set room preferences in advance, such as temperature, lighting, and </a:t>
            </a:r>
            <a:r>
              <a:rPr lang="en" sz="1350">
                <a:latin typeface="Times New Roman"/>
                <a:ea typeface="Times New Roman"/>
                <a:cs typeface="Times New Roman"/>
                <a:sym typeface="Times New Roman"/>
              </a:rPr>
              <a:t>entertainment</a:t>
            </a:r>
            <a:r>
              <a:rPr lang="en" sz="1350">
                <a:latin typeface="Times New Roman"/>
                <a:ea typeface="Times New Roman"/>
                <a:cs typeface="Times New Roman"/>
                <a:sym typeface="Times New Roman"/>
              </a:rPr>
              <a:t> preferences</a:t>
            </a:r>
            <a:endParaRPr sz="1350">
              <a:latin typeface="Times New Roman"/>
              <a:ea typeface="Times New Roman"/>
              <a:cs typeface="Times New Roman"/>
              <a:sym typeface="Times New Roman"/>
            </a:endParaRPr>
          </a:p>
        </p:txBody>
      </p:sp>
      <p:pic>
        <p:nvPicPr>
          <p:cNvPr id="150" name="Google Shape;150;p16"/>
          <p:cNvPicPr preferRelativeResize="0"/>
          <p:nvPr/>
        </p:nvPicPr>
        <p:blipFill>
          <a:blip r:embed="rId3">
            <a:alphaModFix/>
          </a:blip>
          <a:stretch>
            <a:fillRect/>
          </a:stretch>
        </p:blipFill>
        <p:spPr>
          <a:xfrm>
            <a:off x="6196950" y="1737300"/>
            <a:ext cx="2653701" cy="2621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Chatbots</a:t>
            </a:r>
            <a:endParaRPr/>
          </a:p>
        </p:txBody>
      </p:sp>
      <p:sp>
        <p:nvSpPr>
          <p:cNvPr id="156" name="Google Shape;156;p17"/>
          <p:cNvSpPr txBox="1"/>
          <p:nvPr>
            <p:ph idx="1" type="body"/>
          </p:nvPr>
        </p:nvSpPr>
        <p:spPr>
          <a:xfrm>
            <a:off x="819150" y="1526650"/>
            <a:ext cx="4255800" cy="2912100"/>
          </a:xfrm>
          <a:prstGeom prst="rect">
            <a:avLst/>
          </a:prstGeom>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rPr b="1" lang="en" sz="1600">
                <a:latin typeface="Times New Roman"/>
                <a:ea typeface="Times New Roman"/>
                <a:cs typeface="Times New Roman"/>
                <a:sym typeface="Times New Roman"/>
              </a:rPr>
              <a:t>Chatbots</a:t>
            </a:r>
            <a:r>
              <a:rPr lang="en" sz="1600">
                <a:latin typeface="Times New Roman"/>
                <a:ea typeface="Times New Roman"/>
                <a:cs typeface="Times New Roman"/>
                <a:sym typeface="Times New Roman"/>
              </a:rPr>
              <a:t>: </a:t>
            </a:r>
            <a:r>
              <a:rPr lang="en" sz="1600">
                <a:solidFill>
                  <a:srgbClr val="374151"/>
                </a:solidFill>
                <a:latin typeface="Times New Roman"/>
                <a:ea typeface="Times New Roman"/>
                <a:cs typeface="Times New Roman"/>
                <a:sym typeface="Times New Roman"/>
              </a:rPr>
              <a:t>Chatbots are computer programs designed to simulate conversation with human users, especially over the internet.</a:t>
            </a:r>
            <a:endParaRPr sz="1600">
              <a:solidFill>
                <a:srgbClr val="374151"/>
              </a:solidFill>
              <a:latin typeface="Times New Roman"/>
              <a:ea typeface="Times New Roman"/>
              <a:cs typeface="Times New Roman"/>
              <a:sym typeface="Times New Roman"/>
            </a:endParaRPr>
          </a:p>
          <a:p>
            <a:pPr indent="0" lvl="0" marL="457200" rtl="0" algn="l">
              <a:lnSpc>
                <a:spcPct val="100000"/>
              </a:lnSpc>
              <a:spcBef>
                <a:spcPts val="1200"/>
              </a:spcBef>
              <a:spcAft>
                <a:spcPts val="0"/>
              </a:spcAft>
              <a:buNone/>
            </a:pPr>
            <a:r>
              <a:rPr lang="en" sz="1600">
                <a:latin typeface="Times New Roman"/>
                <a:ea typeface="Times New Roman"/>
                <a:cs typeface="Times New Roman"/>
                <a:sym typeface="Times New Roman"/>
              </a:rPr>
              <a:t>Implemented with NLP capabilities enables </a:t>
            </a:r>
            <a:r>
              <a:rPr lang="en" sz="1600">
                <a:latin typeface="Times New Roman"/>
                <a:ea typeface="Times New Roman"/>
                <a:cs typeface="Times New Roman"/>
                <a:sym typeface="Times New Roman"/>
              </a:rPr>
              <a:t>guests</a:t>
            </a:r>
            <a:r>
              <a:rPr lang="en" sz="1600">
                <a:latin typeface="Times New Roman"/>
                <a:ea typeface="Times New Roman"/>
                <a:cs typeface="Times New Roman"/>
                <a:sym typeface="Times New Roman"/>
              </a:rPr>
              <a:t> to interact with the digital </a:t>
            </a:r>
            <a:r>
              <a:rPr lang="en" sz="1600">
                <a:latin typeface="Times New Roman"/>
                <a:ea typeface="Times New Roman"/>
                <a:cs typeface="Times New Roman"/>
                <a:sym typeface="Times New Roman"/>
              </a:rPr>
              <a:t>concierge</a:t>
            </a:r>
            <a:r>
              <a:rPr lang="en" sz="1600">
                <a:latin typeface="Times New Roman"/>
                <a:ea typeface="Times New Roman"/>
                <a:cs typeface="Times New Roman"/>
                <a:sym typeface="Times New Roman"/>
              </a:rPr>
              <a:t> using nature language.</a:t>
            </a:r>
            <a:endParaRPr sz="1600">
              <a:latin typeface="Times New Roman"/>
              <a:ea typeface="Times New Roman"/>
              <a:cs typeface="Times New Roman"/>
              <a:sym typeface="Times New Roman"/>
            </a:endParaRPr>
          </a:p>
          <a:p>
            <a:pPr indent="0" lvl="0" marL="457200" rtl="0" algn="l">
              <a:lnSpc>
                <a:spcPct val="100000"/>
              </a:lnSpc>
              <a:spcBef>
                <a:spcPts val="1200"/>
              </a:spcBef>
              <a:spcAft>
                <a:spcPts val="0"/>
              </a:spcAft>
              <a:buNone/>
            </a:pPr>
            <a:r>
              <a:rPr lang="en" sz="1600">
                <a:solidFill>
                  <a:srgbClr val="374151"/>
                </a:solidFill>
                <a:latin typeface="Times New Roman"/>
                <a:ea typeface="Times New Roman"/>
                <a:cs typeface="Times New Roman"/>
                <a:sym typeface="Times New Roman"/>
              </a:rPr>
              <a:t>Understand and respond to user queries more effectively.</a:t>
            </a:r>
            <a:endParaRPr sz="1600">
              <a:solidFill>
                <a:srgbClr val="374151"/>
              </a:solidFill>
              <a:latin typeface="Times New Roman"/>
              <a:ea typeface="Times New Roman"/>
              <a:cs typeface="Times New Roman"/>
              <a:sym typeface="Times New Roman"/>
            </a:endParaRPr>
          </a:p>
          <a:p>
            <a:pPr indent="457200" lvl="0" marL="0" rtl="0" algn="l">
              <a:lnSpc>
                <a:spcPct val="100000"/>
              </a:lnSpc>
              <a:spcBef>
                <a:spcPts val="1200"/>
              </a:spcBef>
              <a:spcAft>
                <a:spcPts val="0"/>
              </a:spcAft>
              <a:buNone/>
            </a:pPr>
            <a:r>
              <a:t/>
            </a:r>
            <a:endParaRPr sz="1600">
              <a:solidFill>
                <a:srgbClr val="374151"/>
              </a:solidFill>
              <a:latin typeface="Times New Roman"/>
              <a:ea typeface="Times New Roman"/>
              <a:cs typeface="Times New Roman"/>
              <a:sym typeface="Times New Roman"/>
            </a:endParaRPr>
          </a:p>
          <a:p>
            <a:pPr indent="457200" lvl="0" marL="0" rtl="0" algn="l">
              <a:lnSpc>
                <a:spcPct val="100000"/>
              </a:lnSpc>
              <a:spcBef>
                <a:spcPts val="1200"/>
              </a:spcBef>
              <a:spcAft>
                <a:spcPts val="0"/>
              </a:spcAft>
              <a:buNone/>
            </a:pPr>
            <a:r>
              <a:t/>
            </a:r>
            <a:endParaRPr sz="1600">
              <a:solidFill>
                <a:srgbClr val="374151"/>
              </a:solidFill>
              <a:latin typeface="Roboto"/>
              <a:ea typeface="Roboto"/>
              <a:cs typeface="Roboto"/>
              <a:sym typeface="Roboto"/>
            </a:endParaRPr>
          </a:p>
          <a:p>
            <a:pPr indent="0" lvl="0" marL="457200" rtl="0" algn="l">
              <a:lnSpc>
                <a:spcPct val="100000"/>
              </a:lnSpc>
              <a:spcBef>
                <a:spcPts val="1200"/>
              </a:spcBef>
              <a:spcAft>
                <a:spcPts val="0"/>
              </a:spcAft>
              <a:buNone/>
            </a:pPr>
            <a:r>
              <a:t/>
            </a:r>
            <a:endParaRPr sz="1600">
              <a:latin typeface="Times New Roman"/>
              <a:ea typeface="Times New Roman"/>
              <a:cs typeface="Times New Roman"/>
              <a:sym typeface="Times New Roman"/>
            </a:endParaRPr>
          </a:p>
          <a:p>
            <a:pPr indent="0" lvl="0" marL="457200" rtl="0" algn="l">
              <a:lnSpc>
                <a:spcPct val="100000"/>
              </a:lnSpc>
              <a:spcBef>
                <a:spcPts val="1200"/>
              </a:spcBef>
              <a:spcAft>
                <a:spcPts val="0"/>
              </a:spcAft>
              <a:buNone/>
            </a:pPr>
            <a:r>
              <a:t/>
            </a:r>
            <a:endParaRPr sz="1600">
              <a:latin typeface="Times New Roman"/>
              <a:ea typeface="Times New Roman"/>
              <a:cs typeface="Times New Roman"/>
              <a:sym typeface="Times New Roman"/>
            </a:endParaRPr>
          </a:p>
          <a:p>
            <a:pPr indent="0" lvl="0" marL="457200" rtl="0" algn="l">
              <a:lnSpc>
                <a:spcPct val="100000"/>
              </a:lnSpc>
              <a:spcBef>
                <a:spcPts val="1200"/>
              </a:spcBef>
              <a:spcAft>
                <a:spcPts val="1200"/>
              </a:spcAft>
              <a:buNone/>
            </a:pPr>
            <a:r>
              <a:t/>
            </a:r>
            <a:endParaRPr sz="1600">
              <a:latin typeface="Times New Roman"/>
              <a:ea typeface="Times New Roman"/>
              <a:cs typeface="Times New Roman"/>
              <a:sym typeface="Times New Roman"/>
            </a:endParaRPr>
          </a:p>
        </p:txBody>
      </p:sp>
      <p:pic>
        <p:nvPicPr>
          <p:cNvPr id="157" name="Google Shape;157;p17"/>
          <p:cNvPicPr preferRelativeResize="0"/>
          <p:nvPr/>
        </p:nvPicPr>
        <p:blipFill>
          <a:blip r:embed="rId3">
            <a:alphaModFix/>
          </a:blip>
          <a:stretch>
            <a:fillRect/>
          </a:stretch>
        </p:blipFill>
        <p:spPr>
          <a:xfrm>
            <a:off x="5215950" y="2780388"/>
            <a:ext cx="2952750" cy="1552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AI Room </a:t>
            </a:r>
            <a:r>
              <a:rPr lang="en"/>
              <a:t>Services</a:t>
            </a:r>
            <a:endParaRPr/>
          </a:p>
        </p:txBody>
      </p:sp>
      <p:sp>
        <p:nvSpPr>
          <p:cNvPr id="163" name="Google Shape;163;p18"/>
          <p:cNvSpPr txBox="1"/>
          <p:nvPr>
            <p:ph idx="1" type="body"/>
          </p:nvPr>
        </p:nvSpPr>
        <p:spPr>
          <a:xfrm>
            <a:off x="543350" y="1990725"/>
            <a:ext cx="4572000" cy="255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The room service experience can be </a:t>
            </a:r>
            <a:r>
              <a:rPr lang="en" sz="1500"/>
              <a:t>greatly</a:t>
            </a:r>
            <a:r>
              <a:rPr lang="en" sz="1500"/>
              <a:t> improved by the integration of artificial intelligence. </a:t>
            </a:r>
            <a:endParaRPr sz="1500"/>
          </a:p>
          <a:p>
            <a:pPr indent="0" lvl="0" marL="0" rtl="0" algn="l">
              <a:spcBef>
                <a:spcPts val="1200"/>
              </a:spcBef>
              <a:spcAft>
                <a:spcPts val="0"/>
              </a:spcAft>
              <a:buNone/>
            </a:pPr>
            <a:r>
              <a:rPr lang="en" sz="1500"/>
              <a:t>Integrating AI technology into Marriott and other hotel’s room services will offer an enhanced guest experience. </a:t>
            </a:r>
            <a:endParaRPr sz="1500"/>
          </a:p>
          <a:p>
            <a:pPr indent="0" lvl="0" marL="0" rtl="0" algn="l">
              <a:spcBef>
                <a:spcPts val="1200"/>
              </a:spcBef>
              <a:spcAft>
                <a:spcPts val="0"/>
              </a:spcAft>
              <a:buNone/>
            </a:pPr>
            <a:r>
              <a:rPr lang="en" sz="1500"/>
              <a:t>However, the </a:t>
            </a:r>
            <a:r>
              <a:rPr lang="en" sz="1500"/>
              <a:t>key </a:t>
            </a:r>
            <a:r>
              <a:rPr lang="en" sz="1500"/>
              <a:t>is </a:t>
            </a:r>
            <a:r>
              <a:rPr lang="en" sz="1500"/>
              <a:t>maintaining</a:t>
            </a:r>
            <a:r>
              <a:rPr lang="en" sz="1500"/>
              <a:t> a balance between the </a:t>
            </a:r>
            <a:r>
              <a:rPr b="1" lang="en" sz="1500"/>
              <a:t>technology </a:t>
            </a:r>
            <a:r>
              <a:rPr lang="en" sz="1500"/>
              <a:t>and an authentic </a:t>
            </a:r>
            <a:r>
              <a:rPr b="1" lang="en" sz="1500"/>
              <a:t>human</a:t>
            </a:r>
            <a:r>
              <a:rPr lang="en" sz="1500"/>
              <a:t> experience.</a:t>
            </a:r>
            <a:r>
              <a:rPr lang="en" sz="1700"/>
              <a:t> </a:t>
            </a:r>
            <a:endParaRPr sz="1700"/>
          </a:p>
          <a:p>
            <a:pPr indent="0" lvl="0" marL="0" rtl="0" algn="l">
              <a:spcBef>
                <a:spcPts val="1200"/>
              </a:spcBef>
              <a:spcAft>
                <a:spcPts val="1200"/>
              </a:spcAft>
              <a:buNone/>
            </a:pPr>
            <a:r>
              <a:t/>
            </a:r>
            <a:endParaRPr/>
          </a:p>
        </p:txBody>
      </p:sp>
      <p:pic>
        <p:nvPicPr>
          <p:cNvPr id="164" name="Google Shape;164;p18"/>
          <p:cNvPicPr preferRelativeResize="0"/>
          <p:nvPr/>
        </p:nvPicPr>
        <p:blipFill>
          <a:blip r:embed="rId3">
            <a:alphaModFix/>
          </a:blip>
          <a:stretch>
            <a:fillRect/>
          </a:stretch>
        </p:blipFill>
        <p:spPr>
          <a:xfrm>
            <a:off x="5218625" y="212025"/>
            <a:ext cx="3720000" cy="4733675"/>
          </a:xfrm>
          <a:prstGeom prst="rect">
            <a:avLst/>
          </a:prstGeom>
          <a:noFill/>
          <a:ln>
            <a:noFill/>
          </a:ln>
        </p:spPr>
      </p:pic>
      <p:sp>
        <p:nvSpPr>
          <p:cNvPr id="165" name="Google Shape;165;p18"/>
          <p:cNvSpPr txBox="1"/>
          <p:nvPr/>
        </p:nvSpPr>
        <p:spPr>
          <a:xfrm>
            <a:off x="229950" y="4545525"/>
            <a:ext cx="589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Corey</a:t>
            </a:r>
            <a:endParaRPr sz="1300">
              <a:solidFill>
                <a:schemeClr val="dk2"/>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AI Room</a:t>
            </a:r>
            <a:r>
              <a:rPr lang="en"/>
              <a:t> Services</a:t>
            </a:r>
            <a:endParaRPr/>
          </a:p>
        </p:txBody>
      </p:sp>
      <p:sp>
        <p:nvSpPr>
          <p:cNvPr id="171" name="Google Shape;171;p19"/>
          <p:cNvSpPr txBox="1"/>
          <p:nvPr>
            <p:ph idx="1" type="body"/>
          </p:nvPr>
        </p:nvSpPr>
        <p:spPr>
          <a:xfrm>
            <a:off x="819150" y="1800200"/>
            <a:ext cx="7505700" cy="28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AI </a:t>
            </a:r>
            <a:r>
              <a:rPr lang="en" sz="1500"/>
              <a:t>technology</a:t>
            </a:r>
            <a:r>
              <a:rPr lang="en" sz="1500"/>
              <a:t> can track and analyze guest preferences and behavior to tailor a personalized experience for the guest’s stay.</a:t>
            </a:r>
            <a:endParaRPr sz="1500"/>
          </a:p>
          <a:p>
            <a:pPr indent="0" lvl="0" marL="0" rtl="0" algn="l">
              <a:spcBef>
                <a:spcPts val="1200"/>
              </a:spcBef>
              <a:spcAft>
                <a:spcPts val="0"/>
              </a:spcAft>
              <a:buNone/>
            </a:pPr>
            <a:r>
              <a:rPr lang="en" sz="1500"/>
              <a:t>The AI can provide predictive room maintenance that connect to the room’s HVAC systems or room appliances to ensure a comfortable stay for the guest. </a:t>
            </a:r>
            <a:endParaRPr sz="1500"/>
          </a:p>
          <a:p>
            <a:pPr indent="0" lvl="0" marL="0" rtl="0" algn="l">
              <a:spcBef>
                <a:spcPts val="1200"/>
              </a:spcBef>
              <a:spcAft>
                <a:spcPts val="0"/>
              </a:spcAft>
              <a:buNone/>
            </a:pPr>
            <a:r>
              <a:rPr lang="en" sz="1500"/>
              <a:t>Features for Efficiency:</a:t>
            </a:r>
            <a:endParaRPr sz="1500"/>
          </a:p>
          <a:p>
            <a:pPr indent="-323850" lvl="0" marL="457200" rtl="0" algn="l">
              <a:spcBef>
                <a:spcPts val="1200"/>
              </a:spcBef>
              <a:spcAft>
                <a:spcPts val="0"/>
              </a:spcAft>
              <a:buSzPts val="1500"/>
              <a:buChar char="-"/>
            </a:pPr>
            <a:r>
              <a:rPr lang="en" sz="1500"/>
              <a:t>In-app or device voice assistant for ease of access</a:t>
            </a:r>
            <a:endParaRPr sz="1500"/>
          </a:p>
          <a:p>
            <a:pPr indent="-323850" lvl="0" marL="457200" rtl="0" algn="l">
              <a:spcBef>
                <a:spcPts val="0"/>
              </a:spcBef>
              <a:spcAft>
                <a:spcPts val="0"/>
              </a:spcAft>
              <a:buSzPts val="1500"/>
              <a:buChar char="-"/>
            </a:pPr>
            <a:r>
              <a:rPr lang="en" sz="1500"/>
              <a:t>Convenient In-app purchases</a:t>
            </a:r>
            <a:endParaRPr sz="1500"/>
          </a:p>
          <a:p>
            <a:pPr indent="0" lvl="0" marL="0" rtl="0" algn="l">
              <a:spcBef>
                <a:spcPts val="1200"/>
              </a:spcBef>
              <a:spcAft>
                <a:spcPts val="1200"/>
              </a:spcAft>
              <a:buNone/>
            </a:pPr>
            <a:r>
              <a:t/>
            </a:r>
            <a:endParaRPr/>
          </a:p>
        </p:txBody>
      </p:sp>
      <p:sp>
        <p:nvSpPr>
          <p:cNvPr id="172" name="Google Shape;172;p19"/>
          <p:cNvSpPr txBox="1"/>
          <p:nvPr/>
        </p:nvSpPr>
        <p:spPr>
          <a:xfrm>
            <a:off x="229950" y="4545525"/>
            <a:ext cx="589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Corey</a:t>
            </a:r>
            <a:endParaRPr sz="1300">
              <a:solidFill>
                <a:schemeClr val="dk2"/>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AI Room Services - Real World Examples</a:t>
            </a:r>
            <a:endParaRPr/>
          </a:p>
        </p:txBody>
      </p:sp>
      <p:pic>
        <p:nvPicPr>
          <p:cNvPr id="178" name="Google Shape;178;p20"/>
          <p:cNvPicPr preferRelativeResize="0"/>
          <p:nvPr/>
        </p:nvPicPr>
        <p:blipFill>
          <a:blip r:embed="rId3">
            <a:alphaModFix/>
          </a:blip>
          <a:stretch>
            <a:fillRect/>
          </a:stretch>
        </p:blipFill>
        <p:spPr>
          <a:xfrm>
            <a:off x="4379825" y="1912850"/>
            <a:ext cx="4557750" cy="3038500"/>
          </a:xfrm>
          <a:prstGeom prst="rect">
            <a:avLst/>
          </a:prstGeom>
          <a:noFill/>
          <a:ln>
            <a:noFill/>
          </a:ln>
        </p:spPr>
      </p:pic>
      <p:sp>
        <p:nvSpPr>
          <p:cNvPr id="179" name="Google Shape;179;p20"/>
          <p:cNvSpPr txBox="1"/>
          <p:nvPr/>
        </p:nvSpPr>
        <p:spPr>
          <a:xfrm>
            <a:off x="596350" y="1736025"/>
            <a:ext cx="3604500" cy="314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2"/>
                </a:solidFill>
                <a:latin typeface="Calibri"/>
                <a:ea typeface="Calibri"/>
                <a:cs typeface="Calibri"/>
                <a:sym typeface="Calibri"/>
              </a:rPr>
              <a:t>In 2017, Amazon introduced a version of Alexa for Hospitality, partnering with Marriott, RedAwning, and Two Roads Hospitality. </a:t>
            </a:r>
            <a:endParaRPr sz="1700">
              <a:solidFill>
                <a:schemeClr val="dk2"/>
              </a:solidFill>
              <a:latin typeface="Calibri"/>
              <a:ea typeface="Calibri"/>
              <a:cs typeface="Calibri"/>
              <a:sym typeface="Calibri"/>
            </a:endParaRPr>
          </a:p>
          <a:p>
            <a:pPr indent="0" lvl="0" marL="0" rtl="0" algn="l">
              <a:spcBef>
                <a:spcPts val="0"/>
              </a:spcBef>
              <a:spcAft>
                <a:spcPts val="0"/>
              </a:spcAft>
              <a:buNone/>
            </a:pPr>
            <a:r>
              <a:t/>
            </a:r>
            <a:endParaRPr sz="1700">
              <a:solidFill>
                <a:schemeClr val="dk2"/>
              </a:solidFill>
              <a:latin typeface="Calibri"/>
              <a:ea typeface="Calibri"/>
              <a:cs typeface="Calibri"/>
              <a:sym typeface="Calibri"/>
            </a:endParaRPr>
          </a:p>
          <a:p>
            <a:pPr indent="0" lvl="0" marL="0" rtl="0" algn="l">
              <a:spcBef>
                <a:spcPts val="0"/>
              </a:spcBef>
              <a:spcAft>
                <a:spcPts val="0"/>
              </a:spcAft>
              <a:buNone/>
            </a:pPr>
            <a:r>
              <a:rPr lang="en" sz="1700">
                <a:solidFill>
                  <a:schemeClr val="dk2"/>
                </a:solidFill>
                <a:latin typeface="Calibri"/>
                <a:ea typeface="Calibri"/>
                <a:cs typeface="Calibri"/>
                <a:sym typeface="Calibri"/>
              </a:rPr>
              <a:t>This version of Alexa allows guests to request services, control room features, and access information.</a:t>
            </a:r>
            <a:endParaRPr sz="1700">
              <a:solidFill>
                <a:schemeClr val="dk2"/>
              </a:solidFill>
              <a:latin typeface="Calibri"/>
              <a:ea typeface="Calibri"/>
              <a:cs typeface="Calibri"/>
              <a:sym typeface="Calibri"/>
            </a:endParaRPr>
          </a:p>
        </p:txBody>
      </p:sp>
      <p:sp>
        <p:nvSpPr>
          <p:cNvPr id="180" name="Google Shape;180;p20"/>
          <p:cNvSpPr txBox="1"/>
          <p:nvPr/>
        </p:nvSpPr>
        <p:spPr>
          <a:xfrm>
            <a:off x="229950" y="4545525"/>
            <a:ext cx="589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Corey</a:t>
            </a:r>
            <a:endParaRPr sz="1300">
              <a:solidFill>
                <a:schemeClr val="dk2"/>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1"/>
          <p:cNvSpPr txBox="1"/>
          <p:nvPr>
            <p:ph type="title"/>
          </p:nvPr>
        </p:nvSpPr>
        <p:spPr>
          <a:xfrm>
            <a:off x="819150" y="355275"/>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AI Room Services - Real World Examples Cont.</a:t>
            </a:r>
            <a:endParaRPr/>
          </a:p>
        </p:txBody>
      </p:sp>
      <p:sp>
        <p:nvSpPr>
          <p:cNvPr id="186" name="Google Shape;186;p21"/>
          <p:cNvSpPr txBox="1"/>
          <p:nvPr/>
        </p:nvSpPr>
        <p:spPr>
          <a:xfrm>
            <a:off x="371050" y="1159550"/>
            <a:ext cx="3167400" cy="38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2"/>
                </a:solidFill>
                <a:latin typeface="Calibri"/>
                <a:ea typeface="Calibri"/>
                <a:cs typeface="Calibri"/>
                <a:sym typeface="Calibri"/>
              </a:rPr>
              <a:t>IHG's InterContinental Hotels &amp; Resorts collaborated with Baidu to introduce AI-powered Smart Rooms in China. </a:t>
            </a:r>
            <a:endParaRPr sz="1700">
              <a:solidFill>
                <a:schemeClr val="dk2"/>
              </a:solidFill>
              <a:latin typeface="Calibri"/>
              <a:ea typeface="Calibri"/>
              <a:cs typeface="Calibri"/>
              <a:sym typeface="Calibri"/>
            </a:endParaRPr>
          </a:p>
          <a:p>
            <a:pPr indent="0" lvl="0" marL="0" rtl="0" algn="l">
              <a:spcBef>
                <a:spcPts val="0"/>
              </a:spcBef>
              <a:spcAft>
                <a:spcPts val="0"/>
              </a:spcAft>
              <a:buNone/>
            </a:pPr>
            <a:r>
              <a:t/>
            </a:r>
            <a:endParaRPr sz="1700">
              <a:solidFill>
                <a:schemeClr val="dk2"/>
              </a:solidFill>
              <a:latin typeface="Calibri"/>
              <a:ea typeface="Calibri"/>
              <a:cs typeface="Calibri"/>
              <a:sym typeface="Calibri"/>
            </a:endParaRPr>
          </a:p>
          <a:p>
            <a:pPr indent="0" lvl="0" marL="0" rtl="0" algn="l">
              <a:spcBef>
                <a:spcPts val="0"/>
              </a:spcBef>
              <a:spcAft>
                <a:spcPts val="0"/>
              </a:spcAft>
              <a:buNone/>
            </a:pPr>
            <a:r>
              <a:rPr lang="en" sz="1700">
                <a:solidFill>
                  <a:schemeClr val="dk2"/>
                </a:solidFill>
                <a:latin typeface="Calibri"/>
                <a:ea typeface="Calibri"/>
                <a:cs typeface="Calibri"/>
                <a:sym typeface="Calibri"/>
              </a:rPr>
              <a:t>The Smart Rooms enable guests to personalize settings, access seamless room service, and simplify hotel management through advanced AI technology.</a:t>
            </a:r>
            <a:endParaRPr sz="1700">
              <a:solidFill>
                <a:schemeClr val="dk2"/>
              </a:solidFill>
              <a:latin typeface="Calibri"/>
              <a:ea typeface="Calibri"/>
              <a:cs typeface="Calibri"/>
              <a:sym typeface="Calibri"/>
            </a:endParaRPr>
          </a:p>
        </p:txBody>
      </p:sp>
      <p:pic>
        <p:nvPicPr>
          <p:cNvPr id="187" name="Google Shape;187;p21"/>
          <p:cNvPicPr preferRelativeResize="0"/>
          <p:nvPr/>
        </p:nvPicPr>
        <p:blipFill>
          <a:blip r:embed="rId3">
            <a:alphaModFix/>
          </a:blip>
          <a:stretch>
            <a:fillRect/>
          </a:stretch>
        </p:blipFill>
        <p:spPr>
          <a:xfrm>
            <a:off x="3832050" y="1159550"/>
            <a:ext cx="5311949" cy="3983950"/>
          </a:xfrm>
          <a:prstGeom prst="rect">
            <a:avLst/>
          </a:prstGeom>
          <a:noFill/>
          <a:ln>
            <a:noFill/>
          </a:ln>
        </p:spPr>
      </p:pic>
      <p:sp>
        <p:nvSpPr>
          <p:cNvPr id="188" name="Google Shape;188;p21"/>
          <p:cNvSpPr txBox="1"/>
          <p:nvPr/>
        </p:nvSpPr>
        <p:spPr>
          <a:xfrm>
            <a:off x="229950" y="4545525"/>
            <a:ext cx="589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Corey</a:t>
            </a:r>
            <a:endParaRPr sz="1300">
              <a:solidFill>
                <a:schemeClr val="dk2"/>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